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06"/>
    <p:restoredTop sz="96327"/>
  </p:normalViewPr>
  <p:slideViewPr>
    <p:cSldViewPr snapToGrid="0">
      <p:cViewPr varScale="1">
        <p:scale>
          <a:sx n="123" d="100"/>
          <a:sy n="123" d="100"/>
        </p:scale>
        <p:origin x="11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86A98-F060-AA42-A7B1-5B0F35690456}" type="datetimeFigureOut">
              <a:rPr lang="en-US" smtClean="0"/>
              <a:t>12/7/22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A9F42-6115-674C-8D20-A7000DDAD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8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 accuracy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AA9F42-6115-674C-8D20-A7000DDAD8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85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 frequency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AA9F42-6115-674C-8D20-A7000DDAD8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15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 </a:t>
            </a:r>
            <a:r>
              <a:rPr lang="en-US" dirty="0" err="1"/>
              <a:t>pausable</a:t>
            </a:r>
            <a:r>
              <a:rPr lang="en-US" dirty="0"/>
              <a:t> data recorder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AA9F42-6115-674C-8D20-A7000DDAD82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11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6510-B857-7448-858C-D6848BA08376}" type="datetimeFigureOut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FCAC-D7CD-B745-B41B-B11A3B0470B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C32BFCE6-4AA8-2044-88D6-8D6CCBB80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14" y="6168483"/>
            <a:ext cx="2551612" cy="5529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2C81EFA-648C-5F46-A8B5-36E1F71210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8299" y="515224"/>
            <a:ext cx="1595402" cy="121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70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6510-B857-7448-858C-D6848BA08376}" type="datetimeFigureOut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FCAC-D7CD-B745-B41B-B11A3B0470B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5E92BEE-E1F9-0042-B57F-F7CA27A73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23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6510-B857-7448-858C-D6848BA08376}" type="datetimeFigureOut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FCAC-D7CD-B745-B41B-B11A3B0470B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6FC5E23A-81EA-1242-B6C8-69CA19E4D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66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6510-B857-7448-858C-D6848BA08376}" type="datetimeFigureOut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FCAC-D7CD-B745-B41B-B11A3B0470B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CEB61B8-CBF0-A148-92BD-4051F2F8D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53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6510-B857-7448-858C-D6848BA08376}" type="datetimeFigureOut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FCAC-D7CD-B745-B41B-B11A3B0470B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DB3B6198-98CE-134D-B640-E33F60AEB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682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6510-B857-7448-858C-D6848BA08376}" type="datetimeFigureOut">
              <a:rPr lang="en-US" smtClean="0"/>
              <a:t>12/7/22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FCAC-D7CD-B745-B41B-B11A3B0470B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8A1D5F2-A8DC-124B-BBDE-8E099182D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52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6510-B857-7448-858C-D6848BA08376}" type="datetimeFigureOut">
              <a:rPr lang="en-US" smtClean="0"/>
              <a:t>12/7/22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FCAC-D7CD-B745-B41B-B11A3B0470B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05BD1604-5B64-284B-893B-CBB8859EF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347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6510-B857-7448-858C-D6848BA08376}" type="datetimeFigureOut">
              <a:rPr lang="en-US" smtClean="0"/>
              <a:t>12/7/22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FCAC-D7CD-B745-B41B-B11A3B0470B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3E44DD33-D2D9-794F-A5B7-1AFB6AD87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18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6510-B857-7448-858C-D6848BA08376}" type="datetimeFigureOut">
              <a:rPr lang="en-US" smtClean="0"/>
              <a:t>12/7/22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FCAC-D7CD-B745-B41B-B11A3B0470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B196F55C-F068-294B-93A7-6DE8EC629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03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6510-B857-7448-858C-D6848BA08376}" type="datetimeFigureOut">
              <a:rPr lang="en-US" smtClean="0"/>
              <a:t>12/7/22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FCAC-D7CD-B745-B41B-B11A3B0470B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3873C708-53B0-B242-81E0-BCF54430D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53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6510-B857-7448-858C-D6848BA08376}" type="datetimeFigureOut">
              <a:rPr lang="en-US" smtClean="0"/>
              <a:t>12/7/22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FCAC-D7CD-B745-B41B-B11A3B0470B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9E9F5A4-146C-F24A-96A2-7C728D229A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69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0F96510-B857-7448-858C-D6848BA08376}" type="datetimeFigureOut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FB9FCAC-D7CD-B745-B41B-B11A3B047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6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FCABD-DC7A-DE34-2B31-79CA740364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Advanced Data Science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5F446E-D9F9-BAC3-191F-EC67D7446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6. Test and Improve</a:t>
            </a:r>
          </a:p>
        </p:txBody>
      </p:sp>
    </p:spTree>
    <p:extLst>
      <p:ext uri="{BB962C8B-B14F-4D97-AF65-F5344CB8AC3E}">
        <p14:creationId xmlns:p14="http://schemas.microsoft.com/office/powerpoint/2010/main" val="432636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E3603-ECB1-8B25-ECE7-B71BF2EEA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8C74B-A61E-FCF2-9975-6BD253FC2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be effective, Machine Learning requires a large amount of high quality data</a:t>
            </a:r>
          </a:p>
          <a:p>
            <a:pPr lvl="1"/>
            <a:r>
              <a:rPr lang="en-US" dirty="0"/>
              <a:t>ML does not know the “meaning” behind the data, it only sees the data and tries to figure out its meaning</a:t>
            </a:r>
          </a:p>
          <a:p>
            <a:r>
              <a:rPr lang="en-US" dirty="0"/>
              <a:t>Errors in the data look the same to the ML algorithm as just any other data</a:t>
            </a:r>
          </a:p>
          <a:p>
            <a:r>
              <a:rPr lang="en-US" dirty="0"/>
              <a:t>Eventually, ML should figure that out and start to ignore the errors</a:t>
            </a:r>
          </a:p>
          <a:p>
            <a:pPr lvl="1"/>
            <a:r>
              <a:rPr lang="en-US" dirty="0"/>
              <a:t>However, if the errors continue consistently, it may never be corrected</a:t>
            </a:r>
          </a:p>
          <a:p>
            <a:r>
              <a:rPr lang="en-US" dirty="0"/>
              <a:t>Reducing the errors up front makes ML get to accurate results much more quickly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276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69255-7D5D-4EE5-6523-DCC7B3DD7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Quality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351D1-5BAA-B3F2-C8AE-DDE860BD70E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Inaccurate/inconsistent readings</a:t>
            </a:r>
          </a:p>
          <a:p>
            <a:r>
              <a:rPr lang="en-US" dirty="0">
                <a:solidFill>
                  <a:srgbClr val="FFC000"/>
                </a:solidFill>
              </a:rPr>
              <a:t>Recording while stopped</a:t>
            </a:r>
          </a:p>
          <a:p>
            <a:r>
              <a:rPr lang="en-US" dirty="0">
                <a:solidFill>
                  <a:srgbClr val="00B050"/>
                </a:solidFill>
              </a:rPr>
              <a:t>Recording while speeding up</a:t>
            </a:r>
            <a:r>
              <a:rPr lang="en-US">
                <a:solidFill>
                  <a:srgbClr val="00B050"/>
                </a:solidFill>
              </a:rPr>
              <a:t>/slowing down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Not enough data</a:t>
            </a:r>
          </a:p>
          <a:p>
            <a:pPr lvl="1"/>
            <a:r>
              <a:rPr lang="en-US" dirty="0"/>
              <a:t>Data points are sparse</a:t>
            </a:r>
          </a:p>
          <a:p>
            <a:pPr lvl="1"/>
            <a:r>
              <a:rPr lang="en-US" dirty="0"/>
              <a:t>Could be two possible trends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5FD4965-6F53-86F9-6C7D-5DB47BD6E18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3108241"/>
            <a:ext cx="5181600" cy="1786105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E7FFC4C9-047A-0C89-A2E7-817C52A4C192}"/>
              </a:ext>
            </a:extLst>
          </p:cNvPr>
          <p:cNvSpPr/>
          <p:nvPr/>
        </p:nvSpPr>
        <p:spPr>
          <a:xfrm>
            <a:off x="7343050" y="3666882"/>
            <a:ext cx="106758" cy="1021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D235EC7-113E-B83D-831F-270C0D17E3DC}"/>
              </a:ext>
            </a:extLst>
          </p:cNvPr>
          <p:cNvSpPr/>
          <p:nvPr/>
        </p:nvSpPr>
        <p:spPr>
          <a:xfrm>
            <a:off x="10373257" y="3564766"/>
            <a:ext cx="106758" cy="1021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9DA1D56-7338-C909-911F-3A21EB58C357}"/>
              </a:ext>
            </a:extLst>
          </p:cNvPr>
          <p:cNvSpPr/>
          <p:nvPr/>
        </p:nvSpPr>
        <p:spPr>
          <a:xfrm>
            <a:off x="8168486" y="3777507"/>
            <a:ext cx="106758" cy="1021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A06FD6E-25EE-C100-6EA8-EF51AE7FEDE4}"/>
              </a:ext>
            </a:extLst>
          </p:cNvPr>
          <p:cNvSpPr/>
          <p:nvPr/>
        </p:nvSpPr>
        <p:spPr>
          <a:xfrm>
            <a:off x="8029237" y="3689317"/>
            <a:ext cx="106758" cy="1021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B64E1D2-8951-61DB-C67A-0D68E0B5576B}"/>
              </a:ext>
            </a:extLst>
          </p:cNvPr>
          <p:cNvSpPr/>
          <p:nvPr/>
        </p:nvSpPr>
        <p:spPr>
          <a:xfrm>
            <a:off x="8535174" y="3796074"/>
            <a:ext cx="106758" cy="1021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86D43C0-AA66-3B5D-D957-ED3790839FC8}"/>
              </a:ext>
            </a:extLst>
          </p:cNvPr>
          <p:cNvSpPr/>
          <p:nvPr/>
        </p:nvSpPr>
        <p:spPr>
          <a:xfrm>
            <a:off x="10800286" y="4014231"/>
            <a:ext cx="106758" cy="1021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86AD1F-F02A-2F28-9170-213F461B14DE}"/>
              </a:ext>
            </a:extLst>
          </p:cNvPr>
          <p:cNvSpPr/>
          <p:nvPr/>
        </p:nvSpPr>
        <p:spPr>
          <a:xfrm>
            <a:off x="7319067" y="4116346"/>
            <a:ext cx="106758" cy="1021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B104CA7-CE73-940C-B74E-7A993FBCD628}"/>
              </a:ext>
            </a:extLst>
          </p:cNvPr>
          <p:cNvSpPr/>
          <p:nvPr/>
        </p:nvSpPr>
        <p:spPr>
          <a:xfrm>
            <a:off x="6896294" y="4293503"/>
            <a:ext cx="2303599" cy="10675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6D134A7-00FE-B607-DB63-80C68DF1FA03}"/>
              </a:ext>
            </a:extLst>
          </p:cNvPr>
          <p:cNvSpPr/>
          <p:nvPr/>
        </p:nvSpPr>
        <p:spPr>
          <a:xfrm>
            <a:off x="6896294" y="3429000"/>
            <a:ext cx="257804" cy="86450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6B8DF819-569B-3763-0C2A-DF29C89A009F}"/>
              </a:ext>
            </a:extLst>
          </p:cNvPr>
          <p:cNvSpPr/>
          <p:nvPr/>
        </p:nvSpPr>
        <p:spPr>
          <a:xfrm>
            <a:off x="7018136" y="3393027"/>
            <a:ext cx="2914940" cy="306352"/>
          </a:xfrm>
          <a:custGeom>
            <a:avLst/>
            <a:gdLst>
              <a:gd name="connsiteX0" fmla="*/ 0 w 2914940"/>
              <a:gd name="connsiteY0" fmla="*/ 9284 h 306352"/>
              <a:gd name="connsiteX1" fmla="*/ 51058 w 2914940"/>
              <a:gd name="connsiteY1" fmla="*/ 13925 h 306352"/>
              <a:gd name="connsiteX2" fmla="*/ 69624 w 2914940"/>
              <a:gd name="connsiteY2" fmla="*/ 9284 h 306352"/>
              <a:gd name="connsiteX3" fmla="*/ 143890 w 2914940"/>
              <a:gd name="connsiteY3" fmla="*/ 4642 h 306352"/>
              <a:gd name="connsiteX4" fmla="*/ 329555 w 2914940"/>
              <a:gd name="connsiteY4" fmla="*/ 0 h 306352"/>
              <a:gd name="connsiteX5" fmla="*/ 668394 w 2914940"/>
              <a:gd name="connsiteY5" fmla="*/ 4642 h 306352"/>
              <a:gd name="connsiteX6" fmla="*/ 756585 w 2914940"/>
              <a:gd name="connsiteY6" fmla="*/ 18567 h 306352"/>
              <a:gd name="connsiteX7" fmla="*/ 770510 w 2914940"/>
              <a:gd name="connsiteY7" fmla="*/ 23209 h 306352"/>
              <a:gd name="connsiteX8" fmla="*/ 793718 w 2914940"/>
              <a:gd name="connsiteY8" fmla="*/ 27850 h 306352"/>
              <a:gd name="connsiteX9" fmla="*/ 821568 w 2914940"/>
              <a:gd name="connsiteY9" fmla="*/ 37133 h 306352"/>
              <a:gd name="connsiteX10" fmla="*/ 844776 w 2914940"/>
              <a:gd name="connsiteY10" fmla="*/ 41775 h 306352"/>
              <a:gd name="connsiteX11" fmla="*/ 863342 w 2914940"/>
              <a:gd name="connsiteY11" fmla="*/ 46417 h 306352"/>
              <a:gd name="connsiteX12" fmla="*/ 895834 w 2914940"/>
              <a:gd name="connsiteY12" fmla="*/ 51058 h 306352"/>
              <a:gd name="connsiteX13" fmla="*/ 932967 w 2914940"/>
              <a:gd name="connsiteY13" fmla="*/ 55700 h 306352"/>
              <a:gd name="connsiteX14" fmla="*/ 974741 w 2914940"/>
              <a:gd name="connsiteY14" fmla="*/ 60342 h 306352"/>
              <a:gd name="connsiteX15" fmla="*/ 1002591 w 2914940"/>
              <a:gd name="connsiteY15" fmla="*/ 64983 h 306352"/>
              <a:gd name="connsiteX16" fmla="*/ 1086140 w 2914940"/>
              <a:gd name="connsiteY16" fmla="*/ 74266 h 306352"/>
              <a:gd name="connsiteX17" fmla="*/ 1169689 w 2914940"/>
              <a:gd name="connsiteY17" fmla="*/ 83550 h 306352"/>
              <a:gd name="connsiteX18" fmla="*/ 1220747 w 2914940"/>
              <a:gd name="connsiteY18" fmla="*/ 88191 h 306352"/>
              <a:gd name="connsiteX19" fmla="*/ 1239314 w 2914940"/>
              <a:gd name="connsiteY19" fmla="*/ 92833 h 306352"/>
              <a:gd name="connsiteX20" fmla="*/ 1332146 w 2914940"/>
              <a:gd name="connsiteY20" fmla="*/ 102116 h 306352"/>
              <a:gd name="connsiteX21" fmla="*/ 1489961 w 2914940"/>
              <a:gd name="connsiteY21" fmla="*/ 97475 h 306352"/>
              <a:gd name="connsiteX22" fmla="*/ 1610644 w 2914940"/>
              <a:gd name="connsiteY22" fmla="*/ 102116 h 306352"/>
              <a:gd name="connsiteX23" fmla="*/ 1824158 w 2914940"/>
              <a:gd name="connsiteY23" fmla="*/ 116041 h 306352"/>
              <a:gd name="connsiteX24" fmla="*/ 1921633 w 2914940"/>
              <a:gd name="connsiteY24" fmla="*/ 125324 h 306352"/>
              <a:gd name="connsiteX25" fmla="*/ 1963407 w 2914940"/>
              <a:gd name="connsiteY25" fmla="*/ 129966 h 306352"/>
              <a:gd name="connsiteX26" fmla="*/ 2019107 w 2914940"/>
              <a:gd name="connsiteY26" fmla="*/ 139249 h 306352"/>
              <a:gd name="connsiteX27" fmla="*/ 2033032 w 2914940"/>
              <a:gd name="connsiteY27" fmla="*/ 143891 h 306352"/>
              <a:gd name="connsiteX28" fmla="*/ 2056240 w 2914940"/>
              <a:gd name="connsiteY28" fmla="*/ 153174 h 306352"/>
              <a:gd name="connsiteX29" fmla="*/ 2074806 w 2914940"/>
              <a:gd name="connsiteY29" fmla="*/ 157816 h 306352"/>
              <a:gd name="connsiteX30" fmla="*/ 2093373 w 2914940"/>
              <a:gd name="connsiteY30" fmla="*/ 167099 h 306352"/>
              <a:gd name="connsiteX31" fmla="*/ 2130506 w 2914940"/>
              <a:gd name="connsiteY31" fmla="*/ 176382 h 306352"/>
              <a:gd name="connsiteX32" fmla="*/ 2149072 w 2914940"/>
              <a:gd name="connsiteY32" fmla="*/ 185665 h 306352"/>
              <a:gd name="connsiteX33" fmla="*/ 2176922 w 2914940"/>
              <a:gd name="connsiteY33" fmla="*/ 194949 h 306352"/>
              <a:gd name="connsiteX34" fmla="*/ 2209413 w 2914940"/>
              <a:gd name="connsiteY34" fmla="*/ 208874 h 306352"/>
              <a:gd name="connsiteX35" fmla="*/ 2232621 w 2914940"/>
              <a:gd name="connsiteY35" fmla="*/ 218157 h 306352"/>
              <a:gd name="connsiteX36" fmla="*/ 2255829 w 2914940"/>
              <a:gd name="connsiteY36" fmla="*/ 222798 h 306352"/>
              <a:gd name="connsiteX37" fmla="*/ 2297604 w 2914940"/>
              <a:gd name="connsiteY37" fmla="*/ 232082 h 306352"/>
              <a:gd name="connsiteX38" fmla="*/ 2325454 w 2914940"/>
              <a:gd name="connsiteY38" fmla="*/ 236723 h 306352"/>
              <a:gd name="connsiteX39" fmla="*/ 2344020 w 2914940"/>
              <a:gd name="connsiteY39" fmla="*/ 241365 h 306352"/>
              <a:gd name="connsiteX40" fmla="*/ 2381153 w 2914940"/>
              <a:gd name="connsiteY40" fmla="*/ 246007 h 306352"/>
              <a:gd name="connsiteX41" fmla="*/ 2409003 w 2914940"/>
              <a:gd name="connsiteY41" fmla="*/ 250648 h 306352"/>
              <a:gd name="connsiteX42" fmla="*/ 2473986 w 2914940"/>
              <a:gd name="connsiteY42" fmla="*/ 255290 h 306352"/>
              <a:gd name="connsiteX43" fmla="*/ 2538969 w 2914940"/>
              <a:gd name="connsiteY43" fmla="*/ 264573 h 306352"/>
              <a:gd name="connsiteX44" fmla="*/ 2613235 w 2914940"/>
              <a:gd name="connsiteY44" fmla="*/ 273856 h 306352"/>
              <a:gd name="connsiteX45" fmla="*/ 2631801 w 2914940"/>
              <a:gd name="connsiteY45" fmla="*/ 278498 h 306352"/>
              <a:gd name="connsiteX46" fmla="*/ 2747842 w 2914940"/>
              <a:gd name="connsiteY46" fmla="*/ 287781 h 306352"/>
              <a:gd name="connsiteX47" fmla="*/ 2808183 w 2914940"/>
              <a:gd name="connsiteY47" fmla="*/ 297064 h 306352"/>
              <a:gd name="connsiteX48" fmla="*/ 2863882 w 2914940"/>
              <a:gd name="connsiteY48" fmla="*/ 301706 h 306352"/>
              <a:gd name="connsiteX49" fmla="*/ 2914940 w 2914940"/>
              <a:gd name="connsiteY49" fmla="*/ 306348 h 306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914940" h="306352">
                <a:moveTo>
                  <a:pt x="0" y="9284"/>
                </a:moveTo>
                <a:cubicBezTo>
                  <a:pt x="17019" y="10831"/>
                  <a:pt x="33969" y="13925"/>
                  <a:pt x="51058" y="13925"/>
                </a:cubicBezTo>
                <a:cubicBezTo>
                  <a:pt x="57437" y="13925"/>
                  <a:pt x="63277" y="9919"/>
                  <a:pt x="69624" y="9284"/>
                </a:cubicBezTo>
                <a:cubicBezTo>
                  <a:pt x="94305" y="6816"/>
                  <a:pt x="119102" y="5527"/>
                  <a:pt x="143890" y="4642"/>
                </a:cubicBezTo>
                <a:cubicBezTo>
                  <a:pt x="205758" y="2432"/>
                  <a:pt x="267667" y="1547"/>
                  <a:pt x="329555" y="0"/>
                </a:cubicBezTo>
                <a:lnTo>
                  <a:pt x="668394" y="4642"/>
                </a:lnTo>
                <a:cubicBezTo>
                  <a:pt x="686666" y="5088"/>
                  <a:pt x="740559" y="13224"/>
                  <a:pt x="756585" y="18567"/>
                </a:cubicBezTo>
                <a:cubicBezTo>
                  <a:pt x="761227" y="20114"/>
                  <a:pt x="765763" y="22022"/>
                  <a:pt x="770510" y="23209"/>
                </a:cubicBezTo>
                <a:cubicBezTo>
                  <a:pt x="778164" y="25122"/>
                  <a:pt x="786107" y="25774"/>
                  <a:pt x="793718" y="27850"/>
                </a:cubicBezTo>
                <a:cubicBezTo>
                  <a:pt x="803159" y="30425"/>
                  <a:pt x="811973" y="35214"/>
                  <a:pt x="821568" y="37133"/>
                </a:cubicBezTo>
                <a:cubicBezTo>
                  <a:pt x="829304" y="38680"/>
                  <a:pt x="837075" y="40063"/>
                  <a:pt x="844776" y="41775"/>
                </a:cubicBezTo>
                <a:cubicBezTo>
                  <a:pt x="851003" y="43159"/>
                  <a:pt x="857066" y="45276"/>
                  <a:pt x="863342" y="46417"/>
                </a:cubicBezTo>
                <a:cubicBezTo>
                  <a:pt x="874106" y="48374"/>
                  <a:pt x="884989" y="49612"/>
                  <a:pt x="895834" y="51058"/>
                </a:cubicBezTo>
                <a:lnTo>
                  <a:pt x="932967" y="55700"/>
                </a:lnTo>
                <a:cubicBezTo>
                  <a:pt x="946881" y="57337"/>
                  <a:pt x="960854" y="58490"/>
                  <a:pt x="974741" y="60342"/>
                </a:cubicBezTo>
                <a:cubicBezTo>
                  <a:pt x="984070" y="61586"/>
                  <a:pt x="993308" y="63436"/>
                  <a:pt x="1002591" y="64983"/>
                </a:cubicBezTo>
                <a:cubicBezTo>
                  <a:pt x="1039209" y="77190"/>
                  <a:pt x="1008652" y="68306"/>
                  <a:pt x="1086140" y="74266"/>
                </a:cubicBezTo>
                <a:cubicBezTo>
                  <a:pt x="1194436" y="82596"/>
                  <a:pt x="1090613" y="74764"/>
                  <a:pt x="1169689" y="83550"/>
                </a:cubicBezTo>
                <a:cubicBezTo>
                  <a:pt x="1186674" y="85437"/>
                  <a:pt x="1203728" y="86644"/>
                  <a:pt x="1220747" y="88191"/>
                </a:cubicBezTo>
                <a:cubicBezTo>
                  <a:pt x="1226936" y="89738"/>
                  <a:pt x="1232984" y="92042"/>
                  <a:pt x="1239314" y="92833"/>
                </a:cubicBezTo>
                <a:cubicBezTo>
                  <a:pt x="1270172" y="96690"/>
                  <a:pt x="1332146" y="102116"/>
                  <a:pt x="1332146" y="102116"/>
                </a:cubicBezTo>
                <a:cubicBezTo>
                  <a:pt x="1384751" y="100569"/>
                  <a:pt x="1437333" y="97475"/>
                  <a:pt x="1489961" y="97475"/>
                </a:cubicBezTo>
                <a:cubicBezTo>
                  <a:pt x="1530218" y="97475"/>
                  <a:pt x="1570428" y="100288"/>
                  <a:pt x="1610644" y="102116"/>
                </a:cubicBezTo>
                <a:cubicBezTo>
                  <a:pt x="1663329" y="104511"/>
                  <a:pt x="1781954" y="112022"/>
                  <a:pt x="1824158" y="116041"/>
                </a:cubicBezTo>
                <a:lnTo>
                  <a:pt x="1921633" y="125324"/>
                </a:lnTo>
                <a:cubicBezTo>
                  <a:pt x="1935558" y="126871"/>
                  <a:pt x="1949537" y="127985"/>
                  <a:pt x="1963407" y="129966"/>
                </a:cubicBezTo>
                <a:cubicBezTo>
                  <a:pt x="1982041" y="132628"/>
                  <a:pt x="2019107" y="139249"/>
                  <a:pt x="2019107" y="139249"/>
                </a:cubicBezTo>
                <a:cubicBezTo>
                  <a:pt x="2023749" y="140796"/>
                  <a:pt x="2028451" y="142173"/>
                  <a:pt x="2033032" y="143891"/>
                </a:cubicBezTo>
                <a:cubicBezTo>
                  <a:pt x="2040833" y="146817"/>
                  <a:pt x="2048336" y="150539"/>
                  <a:pt x="2056240" y="153174"/>
                </a:cubicBezTo>
                <a:cubicBezTo>
                  <a:pt x="2062292" y="155191"/>
                  <a:pt x="2068833" y="155576"/>
                  <a:pt x="2074806" y="157816"/>
                </a:cubicBezTo>
                <a:cubicBezTo>
                  <a:pt x="2081285" y="160246"/>
                  <a:pt x="2086809" y="164911"/>
                  <a:pt x="2093373" y="167099"/>
                </a:cubicBezTo>
                <a:cubicBezTo>
                  <a:pt x="2105477" y="171133"/>
                  <a:pt x="2130506" y="176382"/>
                  <a:pt x="2130506" y="176382"/>
                </a:cubicBezTo>
                <a:cubicBezTo>
                  <a:pt x="2136695" y="179476"/>
                  <a:pt x="2142648" y="183095"/>
                  <a:pt x="2149072" y="185665"/>
                </a:cubicBezTo>
                <a:cubicBezTo>
                  <a:pt x="2158158" y="189299"/>
                  <a:pt x="2168170" y="190573"/>
                  <a:pt x="2176922" y="194949"/>
                </a:cubicBezTo>
                <a:cubicBezTo>
                  <a:pt x="2209518" y="211247"/>
                  <a:pt x="2182097" y="198631"/>
                  <a:pt x="2209413" y="208874"/>
                </a:cubicBezTo>
                <a:cubicBezTo>
                  <a:pt x="2217214" y="211800"/>
                  <a:pt x="2224640" y="215763"/>
                  <a:pt x="2232621" y="218157"/>
                </a:cubicBezTo>
                <a:cubicBezTo>
                  <a:pt x="2240177" y="220424"/>
                  <a:pt x="2248128" y="221087"/>
                  <a:pt x="2255829" y="222798"/>
                </a:cubicBezTo>
                <a:cubicBezTo>
                  <a:pt x="2289356" y="230248"/>
                  <a:pt x="2259105" y="225082"/>
                  <a:pt x="2297604" y="232082"/>
                </a:cubicBezTo>
                <a:cubicBezTo>
                  <a:pt x="2306864" y="233766"/>
                  <a:pt x="2316225" y="234877"/>
                  <a:pt x="2325454" y="236723"/>
                </a:cubicBezTo>
                <a:cubicBezTo>
                  <a:pt x="2331709" y="237974"/>
                  <a:pt x="2337728" y="240316"/>
                  <a:pt x="2344020" y="241365"/>
                </a:cubicBezTo>
                <a:cubicBezTo>
                  <a:pt x="2356324" y="243416"/>
                  <a:pt x="2368804" y="244243"/>
                  <a:pt x="2381153" y="246007"/>
                </a:cubicBezTo>
                <a:cubicBezTo>
                  <a:pt x="2390470" y="247338"/>
                  <a:pt x="2399638" y="249712"/>
                  <a:pt x="2409003" y="250648"/>
                </a:cubicBezTo>
                <a:cubicBezTo>
                  <a:pt x="2430611" y="252809"/>
                  <a:pt x="2452359" y="253324"/>
                  <a:pt x="2473986" y="255290"/>
                </a:cubicBezTo>
                <a:cubicBezTo>
                  <a:pt x="2506140" y="258213"/>
                  <a:pt x="2509617" y="260057"/>
                  <a:pt x="2538969" y="264573"/>
                </a:cubicBezTo>
                <a:cubicBezTo>
                  <a:pt x="2573417" y="269873"/>
                  <a:pt x="2575843" y="269702"/>
                  <a:pt x="2613235" y="273856"/>
                </a:cubicBezTo>
                <a:cubicBezTo>
                  <a:pt x="2619424" y="275403"/>
                  <a:pt x="2625456" y="277842"/>
                  <a:pt x="2631801" y="278498"/>
                </a:cubicBezTo>
                <a:cubicBezTo>
                  <a:pt x="2670399" y="282491"/>
                  <a:pt x="2747842" y="287781"/>
                  <a:pt x="2747842" y="287781"/>
                </a:cubicBezTo>
                <a:cubicBezTo>
                  <a:pt x="2764483" y="290555"/>
                  <a:pt x="2791950" y="295355"/>
                  <a:pt x="2808183" y="297064"/>
                </a:cubicBezTo>
                <a:cubicBezTo>
                  <a:pt x="2826711" y="299014"/>
                  <a:pt x="2845335" y="299939"/>
                  <a:pt x="2863882" y="301706"/>
                </a:cubicBezTo>
                <a:cubicBezTo>
                  <a:pt x="2916207" y="306690"/>
                  <a:pt x="2889996" y="306348"/>
                  <a:pt x="2914940" y="306348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CDFD5DA-437E-9C1B-4844-F98902A01625}"/>
              </a:ext>
            </a:extLst>
          </p:cNvPr>
          <p:cNvSpPr/>
          <p:nvPr/>
        </p:nvSpPr>
        <p:spPr>
          <a:xfrm>
            <a:off x="7222368" y="3490502"/>
            <a:ext cx="2682858" cy="241743"/>
          </a:xfrm>
          <a:custGeom>
            <a:avLst/>
            <a:gdLst>
              <a:gd name="connsiteX0" fmla="*/ 0 w 2682858"/>
              <a:gd name="connsiteY0" fmla="*/ 97474 h 241743"/>
              <a:gd name="connsiteX1" fmla="*/ 102115 w 2682858"/>
              <a:gd name="connsiteY1" fmla="*/ 97474 h 241743"/>
              <a:gd name="connsiteX2" fmla="*/ 236722 w 2682858"/>
              <a:gd name="connsiteY2" fmla="*/ 92832 h 241743"/>
              <a:gd name="connsiteX3" fmla="*/ 431671 w 2682858"/>
              <a:gd name="connsiteY3" fmla="*/ 83549 h 241743"/>
              <a:gd name="connsiteX4" fmla="*/ 543070 w 2682858"/>
              <a:gd name="connsiteY4" fmla="*/ 88190 h 241743"/>
              <a:gd name="connsiteX5" fmla="*/ 608052 w 2682858"/>
              <a:gd name="connsiteY5" fmla="*/ 78907 h 241743"/>
              <a:gd name="connsiteX6" fmla="*/ 691602 w 2682858"/>
              <a:gd name="connsiteY6" fmla="*/ 69624 h 241743"/>
              <a:gd name="connsiteX7" fmla="*/ 710168 w 2682858"/>
              <a:gd name="connsiteY7" fmla="*/ 64982 h 241743"/>
              <a:gd name="connsiteX8" fmla="*/ 742659 w 2682858"/>
              <a:gd name="connsiteY8" fmla="*/ 55699 h 241743"/>
              <a:gd name="connsiteX9" fmla="*/ 858700 w 2682858"/>
              <a:gd name="connsiteY9" fmla="*/ 41774 h 241743"/>
              <a:gd name="connsiteX10" fmla="*/ 891191 w 2682858"/>
              <a:gd name="connsiteY10" fmla="*/ 37133 h 241743"/>
              <a:gd name="connsiteX11" fmla="*/ 909758 w 2682858"/>
              <a:gd name="connsiteY11" fmla="*/ 32491 h 241743"/>
              <a:gd name="connsiteX12" fmla="*/ 993307 w 2682858"/>
              <a:gd name="connsiteY12" fmla="*/ 27849 h 241743"/>
              <a:gd name="connsiteX13" fmla="*/ 1030440 w 2682858"/>
              <a:gd name="connsiteY13" fmla="*/ 23208 h 241743"/>
              <a:gd name="connsiteX14" fmla="*/ 1062931 w 2682858"/>
              <a:gd name="connsiteY14" fmla="*/ 18566 h 241743"/>
              <a:gd name="connsiteX15" fmla="*/ 1230030 w 2682858"/>
              <a:gd name="connsiteY15" fmla="*/ 13924 h 241743"/>
              <a:gd name="connsiteX16" fmla="*/ 1267163 w 2682858"/>
              <a:gd name="connsiteY16" fmla="*/ 9283 h 241743"/>
              <a:gd name="connsiteX17" fmla="*/ 1299654 w 2682858"/>
              <a:gd name="connsiteY17" fmla="*/ 4641 h 241743"/>
              <a:gd name="connsiteX18" fmla="*/ 1476036 w 2682858"/>
              <a:gd name="connsiteY18" fmla="*/ 0 h 241743"/>
              <a:gd name="connsiteX19" fmla="*/ 1731325 w 2682858"/>
              <a:gd name="connsiteY19" fmla="*/ 4641 h 241743"/>
              <a:gd name="connsiteX20" fmla="*/ 1787025 w 2682858"/>
              <a:gd name="connsiteY20" fmla="*/ 13924 h 241743"/>
              <a:gd name="connsiteX21" fmla="*/ 1800950 w 2682858"/>
              <a:gd name="connsiteY21" fmla="*/ 18566 h 241743"/>
              <a:gd name="connsiteX22" fmla="*/ 1842724 w 2682858"/>
              <a:gd name="connsiteY22" fmla="*/ 27849 h 241743"/>
              <a:gd name="connsiteX23" fmla="*/ 1884499 w 2682858"/>
              <a:gd name="connsiteY23" fmla="*/ 41774 h 241743"/>
              <a:gd name="connsiteX24" fmla="*/ 1898424 w 2682858"/>
              <a:gd name="connsiteY24" fmla="*/ 46416 h 241743"/>
              <a:gd name="connsiteX25" fmla="*/ 1916990 w 2682858"/>
              <a:gd name="connsiteY25" fmla="*/ 51057 h 241743"/>
              <a:gd name="connsiteX26" fmla="*/ 1944840 w 2682858"/>
              <a:gd name="connsiteY26" fmla="*/ 60341 h 241743"/>
              <a:gd name="connsiteX27" fmla="*/ 1958765 w 2682858"/>
              <a:gd name="connsiteY27" fmla="*/ 64982 h 241743"/>
              <a:gd name="connsiteX28" fmla="*/ 2005181 w 2682858"/>
              <a:gd name="connsiteY28" fmla="*/ 78907 h 241743"/>
              <a:gd name="connsiteX29" fmla="*/ 2046956 w 2682858"/>
              <a:gd name="connsiteY29" fmla="*/ 92832 h 241743"/>
              <a:gd name="connsiteX30" fmla="*/ 2060881 w 2682858"/>
              <a:gd name="connsiteY30" fmla="*/ 97474 h 241743"/>
              <a:gd name="connsiteX31" fmla="*/ 2084089 w 2682858"/>
              <a:gd name="connsiteY31" fmla="*/ 102115 h 241743"/>
              <a:gd name="connsiteX32" fmla="*/ 2139788 w 2682858"/>
              <a:gd name="connsiteY32" fmla="*/ 116040 h 241743"/>
              <a:gd name="connsiteX33" fmla="*/ 2186205 w 2682858"/>
              <a:gd name="connsiteY33" fmla="*/ 125323 h 241743"/>
              <a:gd name="connsiteX34" fmla="*/ 2241904 w 2682858"/>
              <a:gd name="connsiteY34" fmla="*/ 129965 h 241743"/>
              <a:gd name="connsiteX35" fmla="*/ 2269754 w 2682858"/>
              <a:gd name="connsiteY35" fmla="*/ 134607 h 241743"/>
              <a:gd name="connsiteX36" fmla="*/ 2302245 w 2682858"/>
              <a:gd name="connsiteY36" fmla="*/ 139248 h 241743"/>
              <a:gd name="connsiteX37" fmla="*/ 2348661 w 2682858"/>
              <a:gd name="connsiteY37" fmla="*/ 148532 h 241743"/>
              <a:gd name="connsiteX38" fmla="*/ 2362586 w 2682858"/>
              <a:gd name="connsiteY38" fmla="*/ 153173 h 241743"/>
              <a:gd name="connsiteX39" fmla="*/ 2381153 w 2682858"/>
              <a:gd name="connsiteY39" fmla="*/ 157815 h 241743"/>
              <a:gd name="connsiteX40" fmla="*/ 2432211 w 2682858"/>
              <a:gd name="connsiteY40" fmla="*/ 176381 h 241743"/>
              <a:gd name="connsiteX41" fmla="*/ 2464702 w 2682858"/>
              <a:gd name="connsiteY41" fmla="*/ 185664 h 241743"/>
              <a:gd name="connsiteX42" fmla="*/ 2483269 w 2682858"/>
              <a:gd name="connsiteY42" fmla="*/ 190306 h 241743"/>
              <a:gd name="connsiteX43" fmla="*/ 2511118 w 2682858"/>
              <a:gd name="connsiteY43" fmla="*/ 199589 h 241743"/>
              <a:gd name="connsiteX44" fmla="*/ 2529685 w 2682858"/>
              <a:gd name="connsiteY44" fmla="*/ 204231 h 241743"/>
              <a:gd name="connsiteX45" fmla="*/ 2543610 w 2682858"/>
              <a:gd name="connsiteY45" fmla="*/ 208873 h 241743"/>
              <a:gd name="connsiteX46" fmla="*/ 2590026 w 2682858"/>
              <a:gd name="connsiteY46" fmla="*/ 218156 h 241743"/>
              <a:gd name="connsiteX47" fmla="*/ 2603951 w 2682858"/>
              <a:gd name="connsiteY47" fmla="*/ 222797 h 241743"/>
              <a:gd name="connsiteX48" fmla="*/ 2622517 w 2682858"/>
              <a:gd name="connsiteY48" fmla="*/ 227439 h 241743"/>
              <a:gd name="connsiteX49" fmla="*/ 2659650 w 2682858"/>
              <a:gd name="connsiteY49" fmla="*/ 241364 h 241743"/>
              <a:gd name="connsiteX50" fmla="*/ 2682858 w 2682858"/>
              <a:gd name="connsiteY50" fmla="*/ 241364 h 241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682858" h="241743">
                <a:moveTo>
                  <a:pt x="0" y="97474"/>
                </a:moveTo>
                <a:cubicBezTo>
                  <a:pt x="59783" y="106013"/>
                  <a:pt x="12505" y="101547"/>
                  <a:pt x="102115" y="97474"/>
                </a:cubicBezTo>
                <a:cubicBezTo>
                  <a:pt x="146964" y="95435"/>
                  <a:pt x="191853" y="94379"/>
                  <a:pt x="236722" y="92832"/>
                </a:cubicBezTo>
                <a:cubicBezTo>
                  <a:pt x="316582" y="82849"/>
                  <a:pt x="301445" y="83549"/>
                  <a:pt x="431671" y="83549"/>
                </a:cubicBezTo>
                <a:cubicBezTo>
                  <a:pt x="468836" y="83549"/>
                  <a:pt x="505937" y="86643"/>
                  <a:pt x="543070" y="88190"/>
                </a:cubicBezTo>
                <a:cubicBezTo>
                  <a:pt x="564731" y="85096"/>
                  <a:pt x="586305" y="81323"/>
                  <a:pt x="608052" y="78907"/>
                </a:cubicBezTo>
                <a:lnTo>
                  <a:pt x="691602" y="69624"/>
                </a:lnTo>
                <a:cubicBezTo>
                  <a:pt x="697791" y="68077"/>
                  <a:pt x="704034" y="66734"/>
                  <a:pt x="710168" y="64982"/>
                </a:cubicBezTo>
                <a:cubicBezTo>
                  <a:pt x="756780" y="51665"/>
                  <a:pt x="684619" y="70210"/>
                  <a:pt x="742659" y="55699"/>
                </a:cubicBezTo>
                <a:cubicBezTo>
                  <a:pt x="785629" y="27053"/>
                  <a:pt x="746776" y="49493"/>
                  <a:pt x="858700" y="41774"/>
                </a:cubicBezTo>
                <a:cubicBezTo>
                  <a:pt x="869614" y="41021"/>
                  <a:pt x="880427" y="39090"/>
                  <a:pt x="891191" y="37133"/>
                </a:cubicBezTo>
                <a:cubicBezTo>
                  <a:pt x="897468" y="35992"/>
                  <a:pt x="903405" y="33069"/>
                  <a:pt x="909758" y="32491"/>
                </a:cubicBezTo>
                <a:cubicBezTo>
                  <a:pt x="937536" y="29966"/>
                  <a:pt x="965457" y="29396"/>
                  <a:pt x="993307" y="27849"/>
                </a:cubicBezTo>
                <a:lnTo>
                  <a:pt x="1030440" y="23208"/>
                </a:lnTo>
                <a:cubicBezTo>
                  <a:pt x="1041284" y="21762"/>
                  <a:pt x="1052003" y="19074"/>
                  <a:pt x="1062931" y="18566"/>
                </a:cubicBezTo>
                <a:cubicBezTo>
                  <a:pt x="1118592" y="15977"/>
                  <a:pt x="1174330" y="15471"/>
                  <a:pt x="1230030" y="13924"/>
                </a:cubicBezTo>
                <a:lnTo>
                  <a:pt x="1267163" y="9283"/>
                </a:lnTo>
                <a:cubicBezTo>
                  <a:pt x="1278007" y="7837"/>
                  <a:pt x="1288724" y="5127"/>
                  <a:pt x="1299654" y="4641"/>
                </a:cubicBezTo>
                <a:cubicBezTo>
                  <a:pt x="1358410" y="2030"/>
                  <a:pt x="1417242" y="1547"/>
                  <a:pt x="1476036" y="0"/>
                </a:cubicBezTo>
                <a:cubicBezTo>
                  <a:pt x="1561132" y="1547"/>
                  <a:pt x="1646300" y="834"/>
                  <a:pt x="1731325" y="4641"/>
                </a:cubicBezTo>
                <a:cubicBezTo>
                  <a:pt x="1750129" y="5483"/>
                  <a:pt x="1787025" y="13924"/>
                  <a:pt x="1787025" y="13924"/>
                </a:cubicBezTo>
                <a:cubicBezTo>
                  <a:pt x="1791667" y="15471"/>
                  <a:pt x="1796203" y="17379"/>
                  <a:pt x="1800950" y="18566"/>
                </a:cubicBezTo>
                <a:cubicBezTo>
                  <a:pt x="1827430" y="25187"/>
                  <a:pt x="1818916" y="20707"/>
                  <a:pt x="1842724" y="27849"/>
                </a:cubicBezTo>
                <a:cubicBezTo>
                  <a:pt x="1856783" y="32067"/>
                  <a:pt x="1870574" y="37132"/>
                  <a:pt x="1884499" y="41774"/>
                </a:cubicBezTo>
                <a:cubicBezTo>
                  <a:pt x="1889141" y="43321"/>
                  <a:pt x="1893677" y="45229"/>
                  <a:pt x="1898424" y="46416"/>
                </a:cubicBezTo>
                <a:cubicBezTo>
                  <a:pt x="1904613" y="47963"/>
                  <a:pt x="1910880" y="49224"/>
                  <a:pt x="1916990" y="51057"/>
                </a:cubicBezTo>
                <a:cubicBezTo>
                  <a:pt x="1926363" y="53869"/>
                  <a:pt x="1935557" y="57247"/>
                  <a:pt x="1944840" y="60341"/>
                </a:cubicBezTo>
                <a:cubicBezTo>
                  <a:pt x="1949482" y="61888"/>
                  <a:pt x="1954018" y="63795"/>
                  <a:pt x="1958765" y="64982"/>
                </a:cubicBezTo>
                <a:cubicBezTo>
                  <a:pt x="1986821" y="71997"/>
                  <a:pt x="1971284" y="67608"/>
                  <a:pt x="2005181" y="78907"/>
                </a:cubicBezTo>
                <a:lnTo>
                  <a:pt x="2046956" y="92832"/>
                </a:lnTo>
                <a:cubicBezTo>
                  <a:pt x="2051598" y="94379"/>
                  <a:pt x="2056083" y="96515"/>
                  <a:pt x="2060881" y="97474"/>
                </a:cubicBezTo>
                <a:lnTo>
                  <a:pt x="2084089" y="102115"/>
                </a:lnTo>
                <a:cubicBezTo>
                  <a:pt x="2122996" y="117679"/>
                  <a:pt x="2091773" y="107310"/>
                  <a:pt x="2139788" y="116040"/>
                </a:cubicBezTo>
                <a:cubicBezTo>
                  <a:pt x="2176024" y="122628"/>
                  <a:pt x="2139466" y="120130"/>
                  <a:pt x="2186205" y="125323"/>
                </a:cubicBezTo>
                <a:cubicBezTo>
                  <a:pt x="2204722" y="127380"/>
                  <a:pt x="2223387" y="127907"/>
                  <a:pt x="2241904" y="129965"/>
                </a:cubicBezTo>
                <a:cubicBezTo>
                  <a:pt x="2251258" y="131004"/>
                  <a:pt x="2260452" y="133176"/>
                  <a:pt x="2269754" y="134607"/>
                </a:cubicBezTo>
                <a:cubicBezTo>
                  <a:pt x="2280567" y="136271"/>
                  <a:pt x="2291415" y="137701"/>
                  <a:pt x="2302245" y="139248"/>
                </a:cubicBezTo>
                <a:cubicBezTo>
                  <a:pt x="2333701" y="149734"/>
                  <a:pt x="2295334" y="137867"/>
                  <a:pt x="2348661" y="148532"/>
                </a:cubicBezTo>
                <a:cubicBezTo>
                  <a:pt x="2353459" y="149492"/>
                  <a:pt x="2357882" y="151829"/>
                  <a:pt x="2362586" y="153173"/>
                </a:cubicBezTo>
                <a:cubicBezTo>
                  <a:pt x="2368720" y="154926"/>
                  <a:pt x="2375101" y="155798"/>
                  <a:pt x="2381153" y="157815"/>
                </a:cubicBezTo>
                <a:cubicBezTo>
                  <a:pt x="2408848" y="167047"/>
                  <a:pt x="2401858" y="168792"/>
                  <a:pt x="2432211" y="176381"/>
                </a:cubicBezTo>
                <a:cubicBezTo>
                  <a:pt x="2490266" y="190896"/>
                  <a:pt x="2418079" y="172344"/>
                  <a:pt x="2464702" y="185664"/>
                </a:cubicBezTo>
                <a:cubicBezTo>
                  <a:pt x="2470836" y="187417"/>
                  <a:pt x="2477159" y="188473"/>
                  <a:pt x="2483269" y="190306"/>
                </a:cubicBezTo>
                <a:cubicBezTo>
                  <a:pt x="2492641" y="193118"/>
                  <a:pt x="2501625" y="197216"/>
                  <a:pt x="2511118" y="199589"/>
                </a:cubicBezTo>
                <a:cubicBezTo>
                  <a:pt x="2517307" y="201136"/>
                  <a:pt x="2523551" y="202478"/>
                  <a:pt x="2529685" y="204231"/>
                </a:cubicBezTo>
                <a:cubicBezTo>
                  <a:pt x="2534390" y="205575"/>
                  <a:pt x="2538905" y="207529"/>
                  <a:pt x="2543610" y="208873"/>
                </a:cubicBezTo>
                <a:cubicBezTo>
                  <a:pt x="2575959" y="218115"/>
                  <a:pt x="2549020" y="209044"/>
                  <a:pt x="2590026" y="218156"/>
                </a:cubicBezTo>
                <a:cubicBezTo>
                  <a:pt x="2594802" y="219217"/>
                  <a:pt x="2599247" y="221453"/>
                  <a:pt x="2603951" y="222797"/>
                </a:cubicBezTo>
                <a:cubicBezTo>
                  <a:pt x="2610085" y="224549"/>
                  <a:pt x="2616544" y="225199"/>
                  <a:pt x="2622517" y="227439"/>
                </a:cubicBezTo>
                <a:cubicBezTo>
                  <a:pt x="2643851" y="235439"/>
                  <a:pt x="2637080" y="238856"/>
                  <a:pt x="2659650" y="241364"/>
                </a:cubicBezTo>
                <a:cubicBezTo>
                  <a:pt x="2667339" y="242218"/>
                  <a:pt x="2675122" y="241364"/>
                  <a:pt x="2682858" y="241364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2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A5842-C654-E26C-155C-B1343D7B0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Quality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1563A-95AF-8B54-4019-A033962E8C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More accurate readings</a:t>
            </a:r>
          </a:p>
          <a:p>
            <a:r>
              <a:rPr lang="en-US" dirty="0"/>
              <a:t>No recordings when stopped or speeding up/down</a:t>
            </a:r>
          </a:p>
          <a:p>
            <a:r>
              <a:rPr lang="en-US" dirty="0"/>
              <a:t>Good amount of data</a:t>
            </a:r>
          </a:p>
          <a:p>
            <a:pPr lvl="1"/>
            <a:r>
              <a:rPr lang="en-US" dirty="0"/>
              <a:t>Only one trend</a:t>
            </a:r>
          </a:p>
          <a:p>
            <a:pPr lvl="1"/>
            <a:r>
              <a:rPr lang="en-US" dirty="0"/>
              <a:t>Lots of data points</a:t>
            </a:r>
          </a:p>
          <a:p>
            <a:pPr lvl="1"/>
            <a:r>
              <a:rPr lang="en-US" dirty="0"/>
              <a:t>There are some gaps, however that is what we will fill in using ML</a:t>
            </a:r>
          </a:p>
          <a:p>
            <a:pPr lvl="1"/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1F6B036-30EE-942F-D35A-E0989B8B747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3022124"/>
            <a:ext cx="5181600" cy="1958340"/>
          </a:xfrm>
          <a:prstGeom prst="rect">
            <a:avLst/>
          </a:prstGeom>
        </p:spPr>
      </p:pic>
      <p:sp>
        <p:nvSpPr>
          <p:cNvPr id="9" name="Freeform 8">
            <a:extLst>
              <a:ext uri="{FF2B5EF4-FFF2-40B4-BE49-F238E27FC236}">
                <a16:creationId xmlns:a16="http://schemas.microsoft.com/office/drawing/2014/main" id="{3F73B733-8091-1B80-4701-0337CD1DBAB2}"/>
              </a:ext>
            </a:extLst>
          </p:cNvPr>
          <p:cNvSpPr/>
          <p:nvPr/>
        </p:nvSpPr>
        <p:spPr>
          <a:xfrm>
            <a:off x="7069194" y="3383744"/>
            <a:ext cx="4209953" cy="1100065"/>
          </a:xfrm>
          <a:custGeom>
            <a:avLst/>
            <a:gdLst>
              <a:gd name="connsiteX0" fmla="*/ 0 w 4214595"/>
              <a:gd name="connsiteY0" fmla="*/ 1049007 h 1049007"/>
              <a:gd name="connsiteX1" fmla="*/ 4642 w 4214595"/>
              <a:gd name="connsiteY1" fmla="*/ 1007233 h 1049007"/>
              <a:gd name="connsiteX2" fmla="*/ 9284 w 4214595"/>
              <a:gd name="connsiteY2" fmla="*/ 984024 h 1049007"/>
              <a:gd name="connsiteX3" fmla="*/ 18567 w 4214595"/>
              <a:gd name="connsiteY3" fmla="*/ 928325 h 1049007"/>
              <a:gd name="connsiteX4" fmla="*/ 27850 w 4214595"/>
              <a:gd name="connsiteY4" fmla="*/ 867984 h 1049007"/>
              <a:gd name="connsiteX5" fmla="*/ 37133 w 4214595"/>
              <a:gd name="connsiteY5" fmla="*/ 844776 h 1049007"/>
              <a:gd name="connsiteX6" fmla="*/ 55700 w 4214595"/>
              <a:gd name="connsiteY6" fmla="*/ 770510 h 1049007"/>
              <a:gd name="connsiteX7" fmla="*/ 64983 w 4214595"/>
              <a:gd name="connsiteY7" fmla="*/ 742660 h 1049007"/>
              <a:gd name="connsiteX8" fmla="*/ 83550 w 4214595"/>
              <a:gd name="connsiteY8" fmla="*/ 673036 h 1049007"/>
              <a:gd name="connsiteX9" fmla="*/ 88191 w 4214595"/>
              <a:gd name="connsiteY9" fmla="*/ 640544 h 1049007"/>
              <a:gd name="connsiteX10" fmla="*/ 116041 w 4214595"/>
              <a:gd name="connsiteY10" fmla="*/ 561637 h 1049007"/>
              <a:gd name="connsiteX11" fmla="*/ 134607 w 4214595"/>
              <a:gd name="connsiteY11" fmla="*/ 524504 h 1049007"/>
              <a:gd name="connsiteX12" fmla="*/ 167099 w 4214595"/>
              <a:gd name="connsiteY12" fmla="*/ 482729 h 1049007"/>
              <a:gd name="connsiteX13" fmla="*/ 190307 w 4214595"/>
              <a:gd name="connsiteY13" fmla="*/ 450238 h 1049007"/>
              <a:gd name="connsiteX14" fmla="*/ 246006 w 4214595"/>
              <a:gd name="connsiteY14" fmla="*/ 394538 h 1049007"/>
              <a:gd name="connsiteX15" fmla="*/ 292423 w 4214595"/>
              <a:gd name="connsiteY15" fmla="*/ 348122 h 1049007"/>
              <a:gd name="connsiteX16" fmla="*/ 315631 w 4214595"/>
              <a:gd name="connsiteY16" fmla="*/ 324914 h 1049007"/>
              <a:gd name="connsiteX17" fmla="*/ 334197 w 4214595"/>
              <a:gd name="connsiteY17" fmla="*/ 306347 h 1049007"/>
              <a:gd name="connsiteX18" fmla="*/ 380613 w 4214595"/>
              <a:gd name="connsiteY18" fmla="*/ 255289 h 1049007"/>
              <a:gd name="connsiteX19" fmla="*/ 394538 w 4214595"/>
              <a:gd name="connsiteY19" fmla="*/ 246006 h 1049007"/>
              <a:gd name="connsiteX20" fmla="*/ 413105 w 4214595"/>
              <a:gd name="connsiteY20" fmla="*/ 222798 h 1049007"/>
              <a:gd name="connsiteX21" fmla="*/ 427030 w 4214595"/>
              <a:gd name="connsiteY21" fmla="*/ 213515 h 1049007"/>
              <a:gd name="connsiteX22" fmla="*/ 436313 w 4214595"/>
              <a:gd name="connsiteY22" fmla="*/ 199590 h 1049007"/>
              <a:gd name="connsiteX23" fmla="*/ 464163 w 4214595"/>
              <a:gd name="connsiteY23" fmla="*/ 181023 h 1049007"/>
              <a:gd name="connsiteX24" fmla="*/ 510579 w 4214595"/>
              <a:gd name="connsiteY24" fmla="*/ 143890 h 1049007"/>
              <a:gd name="connsiteX25" fmla="*/ 538429 w 4214595"/>
              <a:gd name="connsiteY25" fmla="*/ 120682 h 1049007"/>
              <a:gd name="connsiteX26" fmla="*/ 570920 w 4214595"/>
              <a:gd name="connsiteY26" fmla="*/ 97474 h 1049007"/>
              <a:gd name="connsiteX27" fmla="*/ 617336 w 4214595"/>
              <a:gd name="connsiteY27" fmla="*/ 60341 h 1049007"/>
              <a:gd name="connsiteX28" fmla="*/ 649828 w 4214595"/>
              <a:gd name="connsiteY28" fmla="*/ 37133 h 1049007"/>
              <a:gd name="connsiteX29" fmla="*/ 663753 w 4214595"/>
              <a:gd name="connsiteY29" fmla="*/ 32491 h 1049007"/>
              <a:gd name="connsiteX30" fmla="*/ 682319 w 4214595"/>
              <a:gd name="connsiteY30" fmla="*/ 23208 h 1049007"/>
              <a:gd name="connsiteX31" fmla="*/ 714810 w 4214595"/>
              <a:gd name="connsiteY31" fmla="*/ 18567 h 1049007"/>
              <a:gd name="connsiteX32" fmla="*/ 761227 w 4214595"/>
              <a:gd name="connsiteY32" fmla="*/ 9283 h 1049007"/>
              <a:gd name="connsiteX33" fmla="*/ 835493 w 4214595"/>
              <a:gd name="connsiteY33" fmla="*/ 0 h 1049007"/>
              <a:gd name="connsiteX34" fmla="*/ 1225389 w 4214595"/>
              <a:gd name="connsiteY34" fmla="*/ 4642 h 1049007"/>
              <a:gd name="connsiteX35" fmla="*/ 1304297 w 4214595"/>
              <a:gd name="connsiteY35" fmla="*/ 9283 h 1049007"/>
              <a:gd name="connsiteX36" fmla="*/ 1327505 w 4214595"/>
              <a:gd name="connsiteY36" fmla="*/ 13925 h 1049007"/>
              <a:gd name="connsiteX37" fmla="*/ 1406412 w 4214595"/>
              <a:gd name="connsiteY37" fmla="*/ 18567 h 1049007"/>
              <a:gd name="connsiteX38" fmla="*/ 1513170 w 4214595"/>
              <a:gd name="connsiteY38" fmla="*/ 27850 h 1049007"/>
              <a:gd name="connsiteX39" fmla="*/ 1582794 w 4214595"/>
              <a:gd name="connsiteY39" fmla="*/ 32491 h 1049007"/>
              <a:gd name="connsiteX40" fmla="*/ 1633852 w 4214595"/>
              <a:gd name="connsiteY40" fmla="*/ 37133 h 1049007"/>
              <a:gd name="connsiteX41" fmla="*/ 1694193 w 4214595"/>
              <a:gd name="connsiteY41" fmla="*/ 41775 h 1049007"/>
              <a:gd name="connsiteX42" fmla="*/ 1726685 w 4214595"/>
              <a:gd name="connsiteY42" fmla="*/ 46416 h 1049007"/>
              <a:gd name="connsiteX43" fmla="*/ 1819517 w 4214595"/>
              <a:gd name="connsiteY43" fmla="*/ 51058 h 1049007"/>
              <a:gd name="connsiteX44" fmla="*/ 1852008 w 4214595"/>
              <a:gd name="connsiteY44" fmla="*/ 55700 h 1049007"/>
              <a:gd name="connsiteX45" fmla="*/ 1879858 w 4214595"/>
              <a:gd name="connsiteY45" fmla="*/ 60341 h 1049007"/>
              <a:gd name="connsiteX46" fmla="*/ 1926274 w 4214595"/>
              <a:gd name="connsiteY46" fmla="*/ 64983 h 1049007"/>
              <a:gd name="connsiteX47" fmla="*/ 1963407 w 4214595"/>
              <a:gd name="connsiteY47" fmla="*/ 69624 h 1049007"/>
              <a:gd name="connsiteX48" fmla="*/ 2009824 w 4214595"/>
              <a:gd name="connsiteY48" fmla="*/ 74266 h 1049007"/>
              <a:gd name="connsiteX49" fmla="*/ 2065523 w 4214595"/>
              <a:gd name="connsiteY49" fmla="*/ 83549 h 1049007"/>
              <a:gd name="connsiteX50" fmla="*/ 2130506 w 4214595"/>
              <a:gd name="connsiteY50" fmla="*/ 97474 h 1049007"/>
              <a:gd name="connsiteX51" fmla="*/ 2167639 w 4214595"/>
              <a:gd name="connsiteY51" fmla="*/ 106757 h 1049007"/>
              <a:gd name="connsiteX52" fmla="*/ 2241905 w 4214595"/>
              <a:gd name="connsiteY52" fmla="*/ 116041 h 1049007"/>
              <a:gd name="connsiteX53" fmla="*/ 2316171 w 4214595"/>
              <a:gd name="connsiteY53" fmla="*/ 125324 h 1049007"/>
              <a:gd name="connsiteX54" fmla="*/ 2381154 w 4214595"/>
              <a:gd name="connsiteY54" fmla="*/ 134607 h 1049007"/>
              <a:gd name="connsiteX55" fmla="*/ 2413645 w 4214595"/>
              <a:gd name="connsiteY55" fmla="*/ 139249 h 1049007"/>
              <a:gd name="connsiteX56" fmla="*/ 2436853 w 4214595"/>
              <a:gd name="connsiteY56" fmla="*/ 143890 h 1049007"/>
              <a:gd name="connsiteX57" fmla="*/ 2538969 w 4214595"/>
              <a:gd name="connsiteY57" fmla="*/ 153174 h 1049007"/>
              <a:gd name="connsiteX58" fmla="*/ 2576102 w 4214595"/>
              <a:gd name="connsiteY58" fmla="*/ 157815 h 1049007"/>
              <a:gd name="connsiteX59" fmla="*/ 2724634 w 4214595"/>
              <a:gd name="connsiteY59" fmla="*/ 167099 h 1049007"/>
              <a:gd name="connsiteX60" fmla="*/ 2752484 w 4214595"/>
              <a:gd name="connsiteY60" fmla="*/ 171740 h 1049007"/>
              <a:gd name="connsiteX61" fmla="*/ 2775692 w 4214595"/>
              <a:gd name="connsiteY61" fmla="*/ 176382 h 1049007"/>
              <a:gd name="connsiteX62" fmla="*/ 2831391 w 4214595"/>
              <a:gd name="connsiteY62" fmla="*/ 181023 h 1049007"/>
              <a:gd name="connsiteX63" fmla="*/ 2863883 w 4214595"/>
              <a:gd name="connsiteY63" fmla="*/ 185665 h 1049007"/>
              <a:gd name="connsiteX64" fmla="*/ 2924224 w 4214595"/>
              <a:gd name="connsiteY64" fmla="*/ 190307 h 1049007"/>
              <a:gd name="connsiteX65" fmla="*/ 2961357 w 4214595"/>
              <a:gd name="connsiteY65" fmla="*/ 194948 h 1049007"/>
              <a:gd name="connsiteX66" fmla="*/ 3003131 w 4214595"/>
              <a:gd name="connsiteY66" fmla="*/ 199590 h 1049007"/>
              <a:gd name="connsiteX67" fmla="*/ 3040264 w 4214595"/>
              <a:gd name="connsiteY67" fmla="*/ 204232 h 1049007"/>
              <a:gd name="connsiteX68" fmla="*/ 3077397 w 4214595"/>
              <a:gd name="connsiteY68" fmla="*/ 213515 h 1049007"/>
              <a:gd name="connsiteX69" fmla="*/ 3109889 w 4214595"/>
              <a:gd name="connsiteY69" fmla="*/ 218156 h 1049007"/>
              <a:gd name="connsiteX70" fmla="*/ 3184155 w 4214595"/>
              <a:gd name="connsiteY70" fmla="*/ 227440 h 1049007"/>
              <a:gd name="connsiteX71" fmla="*/ 3253779 w 4214595"/>
              <a:gd name="connsiteY71" fmla="*/ 236723 h 1049007"/>
              <a:gd name="connsiteX72" fmla="*/ 3314120 w 4214595"/>
              <a:gd name="connsiteY72" fmla="*/ 241364 h 1049007"/>
              <a:gd name="connsiteX73" fmla="*/ 3406953 w 4214595"/>
              <a:gd name="connsiteY73" fmla="*/ 259931 h 1049007"/>
              <a:gd name="connsiteX74" fmla="*/ 3481219 w 4214595"/>
              <a:gd name="connsiteY74" fmla="*/ 273856 h 1049007"/>
              <a:gd name="connsiteX75" fmla="*/ 3560126 w 4214595"/>
              <a:gd name="connsiteY75" fmla="*/ 292422 h 1049007"/>
              <a:gd name="connsiteX76" fmla="*/ 3592618 w 4214595"/>
              <a:gd name="connsiteY76" fmla="*/ 297064 h 1049007"/>
              <a:gd name="connsiteX77" fmla="*/ 3620467 w 4214595"/>
              <a:gd name="connsiteY77" fmla="*/ 301706 h 1049007"/>
              <a:gd name="connsiteX78" fmla="*/ 3708658 w 4214595"/>
              <a:gd name="connsiteY78" fmla="*/ 306347 h 1049007"/>
              <a:gd name="connsiteX79" fmla="*/ 3787566 w 4214595"/>
              <a:gd name="connsiteY79" fmla="*/ 310989 h 1049007"/>
              <a:gd name="connsiteX80" fmla="*/ 3806132 w 4214595"/>
              <a:gd name="connsiteY80" fmla="*/ 315630 h 1049007"/>
              <a:gd name="connsiteX81" fmla="*/ 3926814 w 4214595"/>
              <a:gd name="connsiteY81" fmla="*/ 324914 h 1049007"/>
              <a:gd name="connsiteX82" fmla="*/ 3945381 w 4214595"/>
              <a:gd name="connsiteY82" fmla="*/ 329555 h 1049007"/>
              <a:gd name="connsiteX83" fmla="*/ 3987156 w 4214595"/>
              <a:gd name="connsiteY83" fmla="*/ 334197 h 1049007"/>
              <a:gd name="connsiteX84" fmla="*/ 4015005 w 4214595"/>
              <a:gd name="connsiteY84" fmla="*/ 343480 h 1049007"/>
              <a:gd name="connsiteX85" fmla="*/ 4047497 w 4214595"/>
              <a:gd name="connsiteY85" fmla="*/ 348122 h 1049007"/>
              <a:gd name="connsiteX86" fmla="*/ 4075346 w 4214595"/>
              <a:gd name="connsiteY86" fmla="*/ 352763 h 1049007"/>
              <a:gd name="connsiteX87" fmla="*/ 4107838 w 4214595"/>
              <a:gd name="connsiteY87" fmla="*/ 357405 h 1049007"/>
              <a:gd name="connsiteX88" fmla="*/ 4135688 w 4214595"/>
              <a:gd name="connsiteY88" fmla="*/ 362047 h 1049007"/>
              <a:gd name="connsiteX89" fmla="*/ 4158896 w 4214595"/>
              <a:gd name="connsiteY89" fmla="*/ 366688 h 1049007"/>
              <a:gd name="connsiteX90" fmla="*/ 4196029 w 4214595"/>
              <a:gd name="connsiteY90" fmla="*/ 371330 h 1049007"/>
              <a:gd name="connsiteX91" fmla="*/ 4214595 w 4214595"/>
              <a:gd name="connsiteY91" fmla="*/ 371330 h 1049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4214595" h="1049007">
                <a:moveTo>
                  <a:pt x="0" y="1049007"/>
                </a:moveTo>
                <a:cubicBezTo>
                  <a:pt x="1547" y="1035082"/>
                  <a:pt x="2660" y="1021103"/>
                  <a:pt x="4642" y="1007233"/>
                </a:cubicBezTo>
                <a:cubicBezTo>
                  <a:pt x="5758" y="999423"/>
                  <a:pt x="7913" y="991794"/>
                  <a:pt x="9284" y="984024"/>
                </a:cubicBezTo>
                <a:cubicBezTo>
                  <a:pt x="12555" y="965488"/>
                  <a:pt x="16233" y="947002"/>
                  <a:pt x="18567" y="928325"/>
                </a:cubicBezTo>
                <a:cubicBezTo>
                  <a:pt x="20185" y="915376"/>
                  <a:pt x="23292" y="883178"/>
                  <a:pt x="27850" y="867984"/>
                </a:cubicBezTo>
                <a:cubicBezTo>
                  <a:pt x="30244" y="860003"/>
                  <a:pt x="34844" y="852787"/>
                  <a:pt x="37133" y="844776"/>
                </a:cubicBezTo>
                <a:cubicBezTo>
                  <a:pt x="44143" y="820241"/>
                  <a:pt x="47631" y="794718"/>
                  <a:pt x="55700" y="770510"/>
                </a:cubicBezTo>
                <a:cubicBezTo>
                  <a:pt x="58794" y="761227"/>
                  <a:pt x="62610" y="752153"/>
                  <a:pt x="64983" y="742660"/>
                </a:cubicBezTo>
                <a:cubicBezTo>
                  <a:pt x="83176" y="669884"/>
                  <a:pt x="64563" y="720499"/>
                  <a:pt x="83550" y="673036"/>
                </a:cubicBezTo>
                <a:cubicBezTo>
                  <a:pt x="85097" y="662205"/>
                  <a:pt x="85407" y="651124"/>
                  <a:pt x="88191" y="640544"/>
                </a:cubicBezTo>
                <a:cubicBezTo>
                  <a:pt x="91072" y="629596"/>
                  <a:pt x="107289" y="580599"/>
                  <a:pt x="116041" y="561637"/>
                </a:cubicBezTo>
                <a:cubicBezTo>
                  <a:pt x="121840" y="549072"/>
                  <a:pt x="126111" y="535427"/>
                  <a:pt x="134607" y="524504"/>
                </a:cubicBezTo>
                <a:cubicBezTo>
                  <a:pt x="145438" y="510579"/>
                  <a:pt x="156845" y="497084"/>
                  <a:pt x="167099" y="482729"/>
                </a:cubicBezTo>
                <a:cubicBezTo>
                  <a:pt x="174835" y="471899"/>
                  <a:pt x="181432" y="460157"/>
                  <a:pt x="190307" y="450238"/>
                </a:cubicBezTo>
                <a:cubicBezTo>
                  <a:pt x="207815" y="430670"/>
                  <a:pt x="227440" y="413105"/>
                  <a:pt x="246006" y="394538"/>
                </a:cubicBezTo>
                <a:lnTo>
                  <a:pt x="292423" y="348122"/>
                </a:lnTo>
                <a:lnTo>
                  <a:pt x="315631" y="324914"/>
                </a:lnTo>
                <a:cubicBezTo>
                  <a:pt x="321820" y="318725"/>
                  <a:pt x="328945" y="313349"/>
                  <a:pt x="334197" y="306347"/>
                </a:cubicBezTo>
                <a:cubicBezTo>
                  <a:pt x="347724" y="288312"/>
                  <a:pt x="361636" y="267940"/>
                  <a:pt x="380613" y="255289"/>
                </a:cubicBezTo>
                <a:cubicBezTo>
                  <a:pt x="385255" y="252195"/>
                  <a:pt x="390182" y="249491"/>
                  <a:pt x="394538" y="246006"/>
                </a:cubicBezTo>
                <a:cubicBezTo>
                  <a:pt x="417508" y="227631"/>
                  <a:pt x="388977" y="246926"/>
                  <a:pt x="413105" y="222798"/>
                </a:cubicBezTo>
                <a:cubicBezTo>
                  <a:pt x="417050" y="218853"/>
                  <a:pt x="422388" y="216609"/>
                  <a:pt x="427030" y="213515"/>
                </a:cubicBezTo>
                <a:cubicBezTo>
                  <a:pt x="430124" y="208873"/>
                  <a:pt x="432115" y="203264"/>
                  <a:pt x="436313" y="199590"/>
                </a:cubicBezTo>
                <a:cubicBezTo>
                  <a:pt x="444710" y="192243"/>
                  <a:pt x="455451" y="187993"/>
                  <a:pt x="464163" y="181023"/>
                </a:cubicBezTo>
                <a:cubicBezTo>
                  <a:pt x="479635" y="168645"/>
                  <a:pt x="496568" y="157900"/>
                  <a:pt x="510579" y="143890"/>
                </a:cubicBezTo>
                <a:cubicBezTo>
                  <a:pt x="558877" y="95595"/>
                  <a:pt x="493182" y="159466"/>
                  <a:pt x="538429" y="120682"/>
                </a:cubicBezTo>
                <a:cubicBezTo>
                  <a:pt x="566461" y="96654"/>
                  <a:pt x="545334" y="106003"/>
                  <a:pt x="570920" y="97474"/>
                </a:cubicBezTo>
                <a:cubicBezTo>
                  <a:pt x="606559" y="61837"/>
                  <a:pt x="570499" y="95468"/>
                  <a:pt x="617336" y="60341"/>
                </a:cubicBezTo>
                <a:cubicBezTo>
                  <a:pt x="621542" y="57186"/>
                  <a:pt x="643039" y="40527"/>
                  <a:pt x="649828" y="37133"/>
                </a:cubicBezTo>
                <a:cubicBezTo>
                  <a:pt x="654204" y="34945"/>
                  <a:pt x="659256" y="34418"/>
                  <a:pt x="663753" y="32491"/>
                </a:cubicBezTo>
                <a:cubicBezTo>
                  <a:pt x="670113" y="29765"/>
                  <a:pt x="675644" y="25028"/>
                  <a:pt x="682319" y="23208"/>
                </a:cubicBezTo>
                <a:cubicBezTo>
                  <a:pt x="692874" y="20330"/>
                  <a:pt x="703980" y="20114"/>
                  <a:pt x="714810" y="18567"/>
                </a:cubicBezTo>
                <a:cubicBezTo>
                  <a:pt x="741497" y="9671"/>
                  <a:pt x="718562" y="16394"/>
                  <a:pt x="761227" y="9283"/>
                </a:cubicBezTo>
                <a:cubicBezTo>
                  <a:pt x="818770" y="-307"/>
                  <a:pt x="738502" y="8818"/>
                  <a:pt x="835493" y="0"/>
                </a:cubicBezTo>
                <a:lnTo>
                  <a:pt x="1225389" y="4642"/>
                </a:lnTo>
                <a:cubicBezTo>
                  <a:pt x="1251732" y="5164"/>
                  <a:pt x="1278057" y="6898"/>
                  <a:pt x="1304297" y="9283"/>
                </a:cubicBezTo>
                <a:cubicBezTo>
                  <a:pt x="1312154" y="9997"/>
                  <a:pt x="1319648" y="13211"/>
                  <a:pt x="1327505" y="13925"/>
                </a:cubicBezTo>
                <a:cubicBezTo>
                  <a:pt x="1353745" y="16311"/>
                  <a:pt x="1380138" y="16596"/>
                  <a:pt x="1406412" y="18567"/>
                </a:cubicBezTo>
                <a:cubicBezTo>
                  <a:pt x="1442032" y="21239"/>
                  <a:pt x="1477529" y="25474"/>
                  <a:pt x="1513170" y="27850"/>
                </a:cubicBezTo>
                <a:lnTo>
                  <a:pt x="1582794" y="32491"/>
                </a:lnTo>
                <a:cubicBezTo>
                  <a:pt x="1599833" y="33802"/>
                  <a:pt x="1616822" y="35714"/>
                  <a:pt x="1633852" y="37133"/>
                </a:cubicBezTo>
                <a:cubicBezTo>
                  <a:pt x="1653955" y="38808"/>
                  <a:pt x="1674120" y="39768"/>
                  <a:pt x="1694193" y="41775"/>
                </a:cubicBezTo>
                <a:cubicBezTo>
                  <a:pt x="1705079" y="42864"/>
                  <a:pt x="1715774" y="45608"/>
                  <a:pt x="1726685" y="46416"/>
                </a:cubicBezTo>
                <a:cubicBezTo>
                  <a:pt x="1757583" y="48705"/>
                  <a:pt x="1788573" y="49511"/>
                  <a:pt x="1819517" y="51058"/>
                </a:cubicBezTo>
                <a:lnTo>
                  <a:pt x="1852008" y="55700"/>
                </a:lnTo>
                <a:cubicBezTo>
                  <a:pt x="1861310" y="57131"/>
                  <a:pt x="1870519" y="59174"/>
                  <a:pt x="1879858" y="60341"/>
                </a:cubicBezTo>
                <a:cubicBezTo>
                  <a:pt x="1895287" y="62270"/>
                  <a:pt x="1910820" y="63266"/>
                  <a:pt x="1926274" y="64983"/>
                </a:cubicBezTo>
                <a:cubicBezTo>
                  <a:pt x="1938672" y="66360"/>
                  <a:pt x="1951009" y="68247"/>
                  <a:pt x="1963407" y="69624"/>
                </a:cubicBezTo>
                <a:cubicBezTo>
                  <a:pt x="1978861" y="71341"/>
                  <a:pt x="1994417" y="72165"/>
                  <a:pt x="2009824" y="74266"/>
                </a:cubicBezTo>
                <a:cubicBezTo>
                  <a:pt x="2028474" y="76809"/>
                  <a:pt x="2065523" y="83549"/>
                  <a:pt x="2065523" y="83549"/>
                </a:cubicBezTo>
                <a:cubicBezTo>
                  <a:pt x="2120953" y="102027"/>
                  <a:pt x="2063591" y="84928"/>
                  <a:pt x="2130506" y="97474"/>
                </a:cubicBezTo>
                <a:cubicBezTo>
                  <a:pt x="2143046" y="99825"/>
                  <a:pt x="2155054" y="104659"/>
                  <a:pt x="2167639" y="106757"/>
                </a:cubicBezTo>
                <a:cubicBezTo>
                  <a:pt x="2192248" y="110859"/>
                  <a:pt x="2217150" y="112947"/>
                  <a:pt x="2241905" y="116041"/>
                </a:cubicBezTo>
                <a:lnTo>
                  <a:pt x="2316171" y="125324"/>
                </a:lnTo>
                <a:lnTo>
                  <a:pt x="2381154" y="134607"/>
                </a:lnTo>
                <a:cubicBezTo>
                  <a:pt x="2391984" y="136154"/>
                  <a:pt x="2402917" y="137104"/>
                  <a:pt x="2413645" y="139249"/>
                </a:cubicBezTo>
                <a:cubicBezTo>
                  <a:pt x="2421381" y="140796"/>
                  <a:pt x="2429012" y="143019"/>
                  <a:pt x="2436853" y="143890"/>
                </a:cubicBezTo>
                <a:cubicBezTo>
                  <a:pt x="2470823" y="147664"/>
                  <a:pt x="2505054" y="148935"/>
                  <a:pt x="2538969" y="153174"/>
                </a:cubicBezTo>
                <a:cubicBezTo>
                  <a:pt x="2551347" y="154721"/>
                  <a:pt x="2563675" y="156734"/>
                  <a:pt x="2576102" y="157815"/>
                </a:cubicBezTo>
                <a:cubicBezTo>
                  <a:pt x="2602852" y="160141"/>
                  <a:pt x="2700854" y="165700"/>
                  <a:pt x="2724634" y="167099"/>
                </a:cubicBezTo>
                <a:lnTo>
                  <a:pt x="2752484" y="171740"/>
                </a:lnTo>
                <a:cubicBezTo>
                  <a:pt x="2760246" y="173151"/>
                  <a:pt x="2767857" y="175460"/>
                  <a:pt x="2775692" y="176382"/>
                </a:cubicBezTo>
                <a:cubicBezTo>
                  <a:pt x="2794195" y="178559"/>
                  <a:pt x="2812863" y="179073"/>
                  <a:pt x="2831391" y="181023"/>
                </a:cubicBezTo>
                <a:cubicBezTo>
                  <a:pt x="2842272" y="182168"/>
                  <a:pt x="2852997" y="184576"/>
                  <a:pt x="2863883" y="185665"/>
                </a:cubicBezTo>
                <a:cubicBezTo>
                  <a:pt x="2883956" y="187672"/>
                  <a:pt x="2904142" y="188394"/>
                  <a:pt x="2924224" y="190307"/>
                </a:cubicBezTo>
                <a:cubicBezTo>
                  <a:pt x="2936642" y="191490"/>
                  <a:pt x="2948968" y="193491"/>
                  <a:pt x="2961357" y="194948"/>
                </a:cubicBezTo>
                <a:lnTo>
                  <a:pt x="3003131" y="199590"/>
                </a:lnTo>
                <a:cubicBezTo>
                  <a:pt x="3015520" y="201048"/>
                  <a:pt x="3028004" y="201933"/>
                  <a:pt x="3040264" y="204232"/>
                </a:cubicBezTo>
                <a:cubicBezTo>
                  <a:pt x="3052804" y="206583"/>
                  <a:pt x="3064886" y="211013"/>
                  <a:pt x="3077397" y="213515"/>
                </a:cubicBezTo>
                <a:cubicBezTo>
                  <a:pt x="3088125" y="215660"/>
                  <a:pt x="3099040" y="216741"/>
                  <a:pt x="3109889" y="218156"/>
                </a:cubicBezTo>
                <a:lnTo>
                  <a:pt x="3184155" y="227440"/>
                </a:lnTo>
                <a:cubicBezTo>
                  <a:pt x="3202670" y="230085"/>
                  <a:pt x="3235805" y="235011"/>
                  <a:pt x="3253779" y="236723"/>
                </a:cubicBezTo>
                <a:cubicBezTo>
                  <a:pt x="3273861" y="238636"/>
                  <a:pt x="3294006" y="239817"/>
                  <a:pt x="3314120" y="241364"/>
                </a:cubicBezTo>
                <a:cubicBezTo>
                  <a:pt x="3405646" y="271875"/>
                  <a:pt x="3236316" y="217273"/>
                  <a:pt x="3406953" y="259931"/>
                </a:cubicBezTo>
                <a:cubicBezTo>
                  <a:pt x="3491838" y="281152"/>
                  <a:pt x="3396571" y="258918"/>
                  <a:pt x="3481219" y="273856"/>
                </a:cubicBezTo>
                <a:cubicBezTo>
                  <a:pt x="3551099" y="286188"/>
                  <a:pt x="3495155" y="279428"/>
                  <a:pt x="3560126" y="292422"/>
                </a:cubicBezTo>
                <a:cubicBezTo>
                  <a:pt x="3570854" y="294568"/>
                  <a:pt x="3581805" y="295400"/>
                  <a:pt x="3592618" y="297064"/>
                </a:cubicBezTo>
                <a:cubicBezTo>
                  <a:pt x="3601920" y="298495"/>
                  <a:pt x="3611086" y="300956"/>
                  <a:pt x="3620467" y="301706"/>
                </a:cubicBezTo>
                <a:cubicBezTo>
                  <a:pt x="3649811" y="304053"/>
                  <a:pt x="3679266" y="304714"/>
                  <a:pt x="3708658" y="306347"/>
                </a:cubicBezTo>
                <a:lnTo>
                  <a:pt x="3787566" y="310989"/>
                </a:lnTo>
                <a:cubicBezTo>
                  <a:pt x="3793755" y="312536"/>
                  <a:pt x="3799827" y="314660"/>
                  <a:pt x="3806132" y="315630"/>
                </a:cubicBezTo>
                <a:cubicBezTo>
                  <a:pt x="3843534" y="321384"/>
                  <a:pt x="3891389" y="322830"/>
                  <a:pt x="3926814" y="324914"/>
                </a:cubicBezTo>
                <a:cubicBezTo>
                  <a:pt x="3933003" y="326461"/>
                  <a:pt x="3939076" y="328585"/>
                  <a:pt x="3945381" y="329555"/>
                </a:cubicBezTo>
                <a:cubicBezTo>
                  <a:pt x="3959229" y="331685"/>
                  <a:pt x="3973417" y="331449"/>
                  <a:pt x="3987156" y="334197"/>
                </a:cubicBezTo>
                <a:cubicBezTo>
                  <a:pt x="3996751" y="336116"/>
                  <a:pt x="4005470" y="341280"/>
                  <a:pt x="4015005" y="343480"/>
                </a:cubicBezTo>
                <a:cubicBezTo>
                  <a:pt x="4025665" y="345940"/>
                  <a:pt x="4036684" y="346458"/>
                  <a:pt x="4047497" y="348122"/>
                </a:cubicBezTo>
                <a:cubicBezTo>
                  <a:pt x="4056799" y="349553"/>
                  <a:pt x="4066044" y="351332"/>
                  <a:pt x="4075346" y="352763"/>
                </a:cubicBezTo>
                <a:cubicBezTo>
                  <a:pt x="4086159" y="354427"/>
                  <a:pt x="4097025" y="355741"/>
                  <a:pt x="4107838" y="357405"/>
                </a:cubicBezTo>
                <a:cubicBezTo>
                  <a:pt x="4117140" y="358836"/>
                  <a:pt x="4126428" y="360363"/>
                  <a:pt x="4135688" y="362047"/>
                </a:cubicBezTo>
                <a:cubicBezTo>
                  <a:pt x="4143450" y="363458"/>
                  <a:pt x="4151099" y="365488"/>
                  <a:pt x="4158896" y="366688"/>
                </a:cubicBezTo>
                <a:cubicBezTo>
                  <a:pt x="4171225" y="368585"/>
                  <a:pt x="4183598" y="370294"/>
                  <a:pt x="4196029" y="371330"/>
                </a:cubicBezTo>
                <a:cubicBezTo>
                  <a:pt x="4202196" y="371844"/>
                  <a:pt x="4208406" y="371330"/>
                  <a:pt x="4214595" y="371330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41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F38FC09-2F34-ECB0-478A-B3095124E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Quality Improvement Strategies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1F86EFC-A454-A4CA-DC88-254F77D8AC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Improving Data Generation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B3405E9-65C4-A46C-74AC-4E7CC746C0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Making sure the data being recorded is correct:</a:t>
            </a:r>
          </a:p>
          <a:p>
            <a:pPr lvl="1"/>
            <a:r>
              <a:rPr lang="en-US" dirty="0"/>
              <a:t>Adjusting or replacing sensors</a:t>
            </a:r>
          </a:p>
          <a:p>
            <a:pPr lvl="1"/>
            <a:r>
              <a:rPr lang="en-US" dirty="0"/>
              <a:t>Accounting for sensor accuracy and/or margin of error</a:t>
            </a:r>
          </a:p>
          <a:p>
            <a:pPr lvl="1"/>
            <a:r>
              <a:rPr lang="en-US" dirty="0"/>
              <a:t>Adjusting reporting frequency</a:t>
            </a:r>
          </a:p>
          <a:p>
            <a:r>
              <a:rPr lang="en-US" dirty="0"/>
              <a:t>Focus is more on data manipulation - changing the values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5A08392-BBD1-EFB5-82F5-FDA00E2018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Post-Processing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2AA9411-E809-5267-964A-5C62ABF11AD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Improving the data you have recorded:</a:t>
            </a:r>
          </a:p>
          <a:p>
            <a:pPr lvl="1"/>
            <a:r>
              <a:rPr lang="en-US" dirty="0"/>
              <a:t>Removing outliers</a:t>
            </a:r>
          </a:p>
          <a:p>
            <a:pPr lvl="1"/>
            <a:r>
              <a:rPr lang="en-US" dirty="0"/>
              <a:t>Keeping only relevant data</a:t>
            </a:r>
          </a:p>
          <a:p>
            <a:pPr lvl="1"/>
            <a:r>
              <a:rPr lang="en-US" dirty="0"/>
              <a:t>Using subsets</a:t>
            </a:r>
          </a:p>
          <a:p>
            <a:pPr lvl="1"/>
            <a:r>
              <a:rPr lang="en-US" dirty="0"/>
              <a:t>Reordering</a:t>
            </a:r>
          </a:p>
          <a:p>
            <a:r>
              <a:rPr lang="en-US" dirty="0"/>
              <a:t>Focus is more on choosing which values to use, but not changing the values</a:t>
            </a:r>
          </a:p>
          <a:p>
            <a:pPr lvl="1"/>
            <a:r>
              <a:rPr lang="en-US" dirty="0"/>
              <a:t>However, if this can be done earlier during generation, that is better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214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15B97-1AD4-CB7C-51C1-AB7CD618E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Data Generation - Accuracy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673D6-37D6-6C2E-EB59-D2ECCAAFA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0667"/>
            <a:ext cx="10515600" cy="3314700"/>
          </a:xfrm>
        </p:spPr>
        <p:txBody>
          <a:bodyPr>
            <a:normAutofit/>
          </a:bodyPr>
          <a:lstStyle/>
          <a:p>
            <a:r>
              <a:rPr lang="en-US" dirty="0"/>
              <a:t>Do the values make sense?</a:t>
            </a:r>
          </a:p>
          <a:p>
            <a:pPr lvl="1"/>
            <a:r>
              <a:rPr lang="en-US" dirty="0"/>
              <a:t>Within the normal range</a:t>
            </a:r>
          </a:p>
          <a:p>
            <a:pPr lvl="1"/>
            <a:r>
              <a:rPr lang="en-US" dirty="0"/>
              <a:t>Vary correctly with changes</a:t>
            </a:r>
          </a:p>
          <a:p>
            <a:r>
              <a:rPr lang="en-US" dirty="0"/>
              <a:t>Consistency</a:t>
            </a:r>
          </a:p>
          <a:p>
            <a:pPr lvl="1"/>
            <a:r>
              <a:rPr lang="en-US" dirty="0"/>
              <a:t>Does it read the same value every time with the same conditions?</a:t>
            </a:r>
          </a:p>
          <a:p>
            <a:r>
              <a:rPr lang="en-US" dirty="0"/>
              <a:t>Reaction time</a:t>
            </a:r>
          </a:p>
          <a:p>
            <a:pPr lvl="1"/>
            <a:r>
              <a:rPr lang="en-US" dirty="0"/>
              <a:t>How quickly does the value change after changing conditions?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6B20C0-D7E6-792E-D2C9-276CBAAE1BFA}"/>
              </a:ext>
            </a:extLst>
          </p:cNvPr>
          <p:cNvSpPr txBox="1"/>
          <p:nvPr/>
        </p:nvSpPr>
        <p:spPr>
          <a:xfrm>
            <a:off x="838200" y="1611085"/>
            <a:ext cx="8768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Accuracy – How close the sensed value is to the true value</a:t>
            </a:r>
          </a:p>
        </p:txBody>
      </p:sp>
    </p:spTree>
    <p:extLst>
      <p:ext uri="{BB962C8B-B14F-4D97-AF65-F5344CB8AC3E}">
        <p14:creationId xmlns:p14="http://schemas.microsoft.com/office/powerpoint/2010/main" val="1380844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BA21E-6A85-910D-BD24-55DDA762A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Data Generation - Frequency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199EA1-57C5-C547-43A0-9883219255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Too 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CCA16-A59F-F419-8D35-E31D854BA1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Condition changes can be missed</a:t>
            </a:r>
          </a:p>
          <a:p>
            <a:pPr lvl="1"/>
            <a:r>
              <a:rPr lang="en-US" dirty="0"/>
              <a:t>Ex: temperature logger runs once per day</a:t>
            </a:r>
          </a:p>
          <a:p>
            <a:r>
              <a:rPr lang="en-US" dirty="0"/>
              <a:t>Lower volume of data</a:t>
            </a:r>
          </a:p>
          <a:p>
            <a:pPr lvl="1"/>
            <a:r>
              <a:rPr lang="en-US" dirty="0"/>
              <a:t>Takes much longer to build up a good dataset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5CFC4A-7E27-887D-E34D-B899E279E3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Too high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A0BE20-A25B-08AD-715A-F1915673855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Can conditions change fast enough to matter?</a:t>
            </a:r>
          </a:p>
          <a:p>
            <a:pPr lvl="1"/>
            <a:r>
              <a:rPr lang="en-US" dirty="0"/>
              <a:t>Ex: temperature logger runs once per second</a:t>
            </a:r>
          </a:p>
          <a:p>
            <a:r>
              <a:rPr lang="en-US" dirty="0"/>
              <a:t>Produces too much data</a:t>
            </a:r>
          </a:p>
          <a:p>
            <a:pPr lvl="1"/>
            <a:r>
              <a:rPr lang="en-US" dirty="0"/>
              <a:t>Increases processing time with little to no benefit</a:t>
            </a:r>
          </a:p>
          <a:p>
            <a:pPr lvl="1"/>
            <a:r>
              <a:rPr lang="en-US" dirty="0"/>
              <a:t>Can make events seem more common than they really are</a:t>
            </a:r>
          </a:p>
        </p:txBody>
      </p:sp>
    </p:spTree>
    <p:extLst>
      <p:ext uri="{BB962C8B-B14F-4D97-AF65-F5344CB8AC3E}">
        <p14:creationId xmlns:p14="http://schemas.microsoft.com/office/powerpoint/2010/main" val="785086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C0986-8674-933B-E08E-50E8941CF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Data Generation - Relevance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DE012-1C24-81AE-57C0-290C9C407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all the data being recorded relevant?</a:t>
            </a:r>
          </a:p>
          <a:p>
            <a:pPr lvl="1"/>
            <a:r>
              <a:rPr lang="en-US" dirty="0"/>
              <a:t>Recording during machine shutdowns</a:t>
            </a:r>
          </a:p>
          <a:p>
            <a:pPr lvl="1"/>
            <a:r>
              <a:rPr lang="en-US" dirty="0"/>
              <a:t>Recording during adjustments</a:t>
            </a:r>
          </a:p>
          <a:p>
            <a:pPr lvl="1"/>
            <a:r>
              <a:rPr lang="en-US" dirty="0"/>
              <a:t>Outside interference</a:t>
            </a:r>
          </a:p>
          <a:p>
            <a:pPr lvl="2"/>
            <a:r>
              <a:rPr lang="en-US" dirty="0"/>
              <a:t>Ex: while recording, I bumped the fan and it stopped for a few seconds</a:t>
            </a:r>
          </a:p>
        </p:txBody>
      </p:sp>
    </p:spTree>
    <p:extLst>
      <p:ext uri="{BB962C8B-B14F-4D97-AF65-F5344CB8AC3E}">
        <p14:creationId xmlns:p14="http://schemas.microsoft.com/office/powerpoint/2010/main" val="2626156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FB3B4-197D-BA41-6B25-A892A0B58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C7285-A77F-39EE-00B4-C7B451639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Download the updated code from the class website and get it running on your device and PC</a:t>
            </a:r>
          </a:p>
          <a:p>
            <a:r>
              <a:rPr lang="en-US" dirty="0"/>
              <a:t>Record a test batch of data</a:t>
            </a:r>
          </a:p>
          <a:p>
            <a:pPr lvl="1"/>
            <a:r>
              <a:rPr lang="en-US" dirty="0"/>
              <a:t>Move the motor up and down to at least 4 different locations</a:t>
            </a:r>
          </a:p>
          <a:p>
            <a:pPr lvl="2"/>
            <a:r>
              <a:rPr lang="en-US" dirty="0"/>
              <a:t>Make sure one location is where the belt is slipping</a:t>
            </a:r>
          </a:p>
          <a:p>
            <a:pPr lvl="1"/>
            <a:r>
              <a:rPr lang="en-US" dirty="0"/>
              <a:t>Record a few seconds at each location</a:t>
            </a:r>
          </a:p>
          <a:p>
            <a:pPr lvl="1"/>
            <a:r>
              <a:rPr lang="en-US" dirty="0"/>
              <a:t>Pause recording while making adjustments</a:t>
            </a:r>
          </a:p>
          <a:p>
            <a:pPr lvl="1"/>
            <a:r>
              <a:rPr lang="en-US" dirty="0"/>
              <a:t>Record at least 1000 rows</a:t>
            </a:r>
          </a:p>
          <a:p>
            <a:pPr lvl="2"/>
            <a:r>
              <a:rPr lang="en-US" dirty="0"/>
              <a:t>More is better if desired</a:t>
            </a:r>
          </a:p>
          <a:p>
            <a:r>
              <a:rPr lang="en-US" dirty="0"/>
              <a:t>Email me a copy of the data</a:t>
            </a:r>
          </a:p>
          <a:p>
            <a:r>
              <a:rPr lang="en-US" dirty="0"/>
              <a:t>If you have any issues, contact me for a coaching call</a:t>
            </a:r>
          </a:p>
        </p:txBody>
      </p:sp>
    </p:spTree>
    <p:extLst>
      <p:ext uri="{BB962C8B-B14F-4D97-AF65-F5344CB8AC3E}">
        <p14:creationId xmlns:p14="http://schemas.microsoft.com/office/powerpoint/2010/main" val="3116197321"/>
      </p:ext>
    </p:extLst>
  </p:cSld>
  <p:clrMapOvr>
    <a:masterClrMapping/>
  </p:clrMapOvr>
</p:sld>
</file>

<file path=ppt/theme/theme1.xml><?xml version="1.0" encoding="utf-8"?>
<a:theme xmlns:a="http://schemas.openxmlformats.org/drawingml/2006/main" name="mbl">
  <a:themeElements>
    <a:clrScheme name="myblendedlearning">
      <a:dk1>
        <a:srgbClr val="000000"/>
      </a:dk1>
      <a:lt1>
        <a:srgbClr val="FFFFFF"/>
      </a:lt1>
      <a:dk2>
        <a:srgbClr val="021689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94A7B7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bl" id="{3D80533A-24CA-2846-8A39-E36C07FBE321}" vid="{CA4A00CD-2934-D54C-B13B-DCA0DDE3A1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mbl</Template>
  <TotalTime>1762</TotalTime>
  <Words>532</Words>
  <Application>Microsoft Macintosh PowerPoint</Application>
  <PresentationFormat>Widescreen</PresentationFormat>
  <Paragraphs>82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Calibri</vt:lpstr>
      <vt:lpstr>Tw Cen MT</vt:lpstr>
      <vt:lpstr>mbl</vt:lpstr>
      <vt:lpstr>Advanced Data Science Programming</vt:lpstr>
      <vt:lpstr>Data Quality</vt:lpstr>
      <vt:lpstr>Low Quality Example</vt:lpstr>
      <vt:lpstr>Better Quality Example</vt:lpstr>
      <vt:lpstr>Data Quality Improvement Strategies</vt:lpstr>
      <vt:lpstr>Improving Data Generation - Accuracy</vt:lpstr>
      <vt:lpstr>Improving Data Generation - Frequency</vt:lpstr>
      <vt:lpstr>Improving Data Generation - Relevance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Data Science Programming</dc:title>
  <dc:creator>Josh Baran</dc:creator>
  <cp:lastModifiedBy>Josh Baran</cp:lastModifiedBy>
  <cp:revision>2</cp:revision>
  <dcterms:created xsi:type="dcterms:W3CDTF">2022-12-06T11:49:14Z</dcterms:created>
  <dcterms:modified xsi:type="dcterms:W3CDTF">2022-12-07T17:24:20Z</dcterms:modified>
</cp:coreProperties>
</file>