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4" r:id="rId4"/>
    <p:sldId id="260" r:id="rId5"/>
    <p:sldId id="261" r:id="rId6"/>
    <p:sldId id="262" r:id="rId7"/>
    <p:sldId id="266" r:id="rId8"/>
    <p:sldId id="258" r:id="rId9"/>
    <p:sldId id="263" r:id="rId10"/>
    <p:sldId id="259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4"/>
    <p:restoredTop sz="96309"/>
  </p:normalViewPr>
  <p:slideViewPr>
    <p:cSldViewPr snapToGrid="0">
      <p:cViewPr varScale="1">
        <p:scale>
          <a:sx n="231" d="100"/>
          <a:sy n="231" d="100"/>
        </p:scale>
        <p:origin x="2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63643-8DAB-E644-8A1D-9CD1CA1FDB4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D01BA-8FB7-9C46-8F68-187F2C46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0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water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D01BA-8FB7-9C46-8F68-187F2C4669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5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both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D01BA-8FB7-9C46-8F68-187F2C4669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9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REPL – make yellow light blink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D01BA-8FB7-9C46-8F68-187F2C4669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9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homework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D01BA-8FB7-9C46-8F68-187F2C4669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5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97BD-2381-4448-8499-BA9C6F42DF3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7109-580B-0243-B383-BCA0D9065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2BFCE6-4AA8-2044-88D6-8D6CCBB8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" y="6168483"/>
            <a:ext cx="2551612" cy="552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81EFA-648C-5F46-A8B5-36E1F712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99" y="515224"/>
            <a:ext cx="1595402" cy="12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97BD-2381-4448-8499-BA9C6F42DF3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7109-580B-0243-B383-BCA0D9065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5E92BEE-E1F9-0042-B57F-F7CA27A7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8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97BD-2381-4448-8499-BA9C6F42DF3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7109-580B-0243-B383-BCA0D9065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FC5E23A-81EA-1242-B6C8-69CA19E4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8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97BD-2381-4448-8499-BA9C6F42DF3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7109-580B-0243-B383-BCA0D9065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CEB61B8-CBF0-A148-92BD-4051F2F8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97BD-2381-4448-8499-BA9C6F42DF3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7109-580B-0243-B383-BCA0D90651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B3B6198-98CE-134D-B640-E33F60AE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97BD-2381-4448-8499-BA9C6F42DF3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7109-580B-0243-B383-BCA0D9065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8A1D5F2-A8DC-124B-BBDE-8E099182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1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97BD-2381-4448-8499-BA9C6F42DF3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7109-580B-0243-B383-BCA0D90651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2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97BD-2381-4448-8499-BA9C6F42DF3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7109-580B-0243-B383-BCA0D906510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44DD33-D2D9-794F-A5B7-1AFB6AD8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2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97BD-2381-4448-8499-BA9C6F42DF3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7109-580B-0243-B383-BCA0D90651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6F55C-F068-294B-93A7-6DE8EC62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8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97BD-2381-4448-8499-BA9C6F42DF3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7109-580B-0243-B383-BCA0D9065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873C708-53B0-B242-81E0-BCF5443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97BD-2381-4448-8499-BA9C6F42DF3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7109-580B-0243-B383-BCA0D9065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E9F5A4-146C-F24A-96A2-7C728D22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6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4D197BD-2381-4448-8499-BA9C6F42DF3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5727109-580B-0243-B383-BCA0D9065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3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with.mu/en/downlo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s://pages.process-solutions-group.com/sites/ds2023/301/3%20-%20arduino%20and%20circuitpython/homework.p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ircuitpython.org/download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E368-AE94-56B0-DB9B-1233AB8C6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Data Science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88907-D140-E94A-9DB3-B28370C2A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 Arduino &amp; </a:t>
            </a:r>
            <a:r>
              <a:rPr lang="en-US" dirty="0" err="1"/>
              <a:t>CircuitPython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2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C80-DB25-9E5F-716A-985ADE39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Traffic Light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526D-5284-75BC-E897-9F9CBF5E7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Red/Yellow/Green LEDs, connected to 3 digital outputs</a:t>
            </a:r>
          </a:p>
          <a:p>
            <a:r>
              <a:rPr lang="en-US" dirty="0"/>
              <a:t>Done two ways:</a:t>
            </a:r>
          </a:p>
          <a:p>
            <a:pPr lvl="1"/>
            <a:r>
              <a:rPr lang="en-US" dirty="0"/>
              <a:t>ESP8266 – using C</a:t>
            </a:r>
          </a:p>
          <a:p>
            <a:pPr lvl="1"/>
            <a:r>
              <a:rPr lang="en-US" dirty="0"/>
              <a:t>Trinket M0 (same as our class project uses) – using </a:t>
            </a:r>
            <a:r>
              <a:rPr lang="en-US" dirty="0" err="1"/>
              <a:t>CircuitPython</a:t>
            </a:r>
            <a:endParaRPr lang="en-US" dirty="0"/>
          </a:p>
          <a:p>
            <a:r>
              <a:rPr lang="en-US" dirty="0"/>
              <a:t>10 seconds on green, 3 seconds yellow, 10 seconds red</a:t>
            </a:r>
          </a:p>
        </p:txBody>
      </p:sp>
    </p:spTree>
    <p:extLst>
      <p:ext uri="{BB962C8B-B14F-4D97-AF65-F5344CB8AC3E}">
        <p14:creationId xmlns:p14="http://schemas.microsoft.com/office/powerpoint/2010/main" val="217889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F204-2535-3E8D-B238-902A9F0B2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CircuitPython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CB39F-1F44-6CFD-F9C2-923CCFC0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CircuitPython</a:t>
            </a:r>
            <a:r>
              <a:rPr lang="en-US" dirty="0"/>
              <a:t> also supports interactive mode (REPL)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Connect via USB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Launch Mu editor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Open the serial console:</a:t>
            </a:r>
          </a:p>
          <a:p>
            <a:pPr lvl="2"/>
            <a:r>
              <a:rPr lang="en-US" dirty="0"/>
              <a:t>If the program is running, you will see the output – press Ctrl-C to quit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Press Ctrl-D to enter REPL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Type Python code as usual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Press Ctrl-D again to quit REPL and go back to the stored program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10F76-AA15-70AD-13D4-A31A208F7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019" y="2780849"/>
            <a:ext cx="545036" cy="6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7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EB07-AA26-96C6-F729-6E70C1FC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 Install Mu Editor and run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6E6D-B30F-9D6A-4E8B-477739FA76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Download and run the installer</a:t>
            </a:r>
          </a:p>
          <a:p>
            <a:pPr lvl="1"/>
            <a:r>
              <a:rPr lang="en-US" dirty="0">
                <a:hlinkClick r:id="rId3"/>
              </a:rPr>
              <a:t>https://codewith.mu/en/download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Connect the device with USB</a:t>
            </a:r>
          </a:p>
          <a:p>
            <a:pPr lvl="1"/>
            <a:r>
              <a:rPr lang="en-US" dirty="0"/>
              <a:t>You should see a drive named </a:t>
            </a:r>
            <a:r>
              <a:rPr lang="en-US" b="1" dirty="0"/>
              <a:t>CIRCUITPY</a:t>
            </a:r>
            <a:endParaRPr lang="en-US" dirty="0"/>
          </a:p>
          <a:p>
            <a:pPr lvl="2"/>
            <a:r>
              <a:rPr lang="en-US" dirty="0"/>
              <a:t>Windows users might need to install drivers – if this isn’t showing up or it’s not working correctly, contact me for a coaching call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Mu Editor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Download example code</a:t>
            </a:r>
          </a:p>
          <a:p>
            <a:pPr lvl="1"/>
            <a:r>
              <a:rPr lang="en-US" dirty="0">
                <a:hlinkClick r:id="rId4"/>
              </a:rPr>
              <a:t>https://pages.process-solutions-group.com/sites/ds2023/301/3 - arduino and circuitpython/homework.py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BFCC72-D475-F98C-CA97-91AFB72090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Open the file in Mu (or copy/paste into the editor)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Save </a:t>
            </a:r>
          </a:p>
          <a:p>
            <a:pPr lvl="1"/>
            <a:r>
              <a:rPr lang="en-US" dirty="0"/>
              <a:t>Make sure it saves on the </a:t>
            </a:r>
            <a:r>
              <a:rPr lang="en-US" b="1" dirty="0"/>
              <a:t>CIRCUITPY </a:t>
            </a:r>
            <a:r>
              <a:rPr lang="en-US" dirty="0"/>
              <a:t>drive as </a:t>
            </a:r>
            <a:r>
              <a:rPr lang="en-US" b="1" dirty="0" err="1"/>
              <a:t>code.py</a:t>
            </a:r>
            <a:endParaRPr lang="en-US" b="1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Start the serial console</a:t>
            </a:r>
          </a:p>
          <a:p>
            <a:pPr lvl="1"/>
            <a:r>
              <a:rPr lang="en-US" dirty="0"/>
              <a:t>You should see numbers being printed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Move the motor mount up and down and the numbers should change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A57DB-7358-BAE1-D6D9-D39E564A9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263" y="2375504"/>
            <a:ext cx="378869" cy="459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2C01C6-042D-F078-D686-B93B3C549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6304" y="3241523"/>
            <a:ext cx="386497" cy="4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82E2-7DA2-4D98-4958-1AA2C5CF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74E2D-807B-79BA-0CBB-CC30B50CB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Open-source electronics platform consisting of a microcontroller with a number of input and output pins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Inexpensive</a:t>
            </a:r>
          </a:p>
          <a:p>
            <a:pPr lvl="1"/>
            <a:r>
              <a:rPr lang="en-US" dirty="0"/>
              <a:t>Low power consumption</a:t>
            </a:r>
          </a:p>
          <a:p>
            <a:pPr lvl="1"/>
            <a:r>
              <a:rPr lang="en-US" dirty="0"/>
              <a:t>Straightforward programming using C/C++</a:t>
            </a:r>
          </a:p>
          <a:p>
            <a:pPr lvl="2"/>
            <a:r>
              <a:rPr lang="en-US" dirty="0"/>
              <a:t>Many available libraries, similar to Python</a:t>
            </a:r>
          </a:p>
          <a:p>
            <a:pPr lvl="1"/>
            <a:r>
              <a:rPr lang="en-US" dirty="0"/>
              <a:t>Hundreds of different boards available from many suppliers</a:t>
            </a:r>
          </a:p>
        </p:txBody>
      </p:sp>
    </p:spTree>
    <p:extLst>
      <p:ext uri="{BB962C8B-B14F-4D97-AF65-F5344CB8AC3E}">
        <p14:creationId xmlns:p14="http://schemas.microsoft.com/office/powerpoint/2010/main" val="315630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C4C1-A08D-69A9-E835-187FD1D6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99BE1-7027-91EF-42B5-8C2B6D4BC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in C or C++</a:t>
            </a:r>
          </a:p>
          <a:p>
            <a:r>
              <a:rPr lang="en-US" dirty="0"/>
              <a:t>Two functions:</a:t>
            </a:r>
          </a:p>
          <a:p>
            <a:pPr lvl="1"/>
            <a:r>
              <a:rPr lang="en-US" b="1" dirty="0"/>
              <a:t>setup() </a:t>
            </a:r>
            <a:r>
              <a:rPr lang="en-US" dirty="0"/>
              <a:t>– Runs once during board startup</a:t>
            </a:r>
          </a:p>
          <a:p>
            <a:pPr lvl="2"/>
            <a:r>
              <a:rPr lang="en-US" dirty="0"/>
              <a:t>Used to specify inputs/output modes, initialize devices and variables</a:t>
            </a:r>
          </a:p>
          <a:p>
            <a:pPr lvl="1"/>
            <a:r>
              <a:rPr lang="en-US" b="1" dirty="0"/>
              <a:t>loop() </a:t>
            </a:r>
            <a:r>
              <a:rPr lang="en-US" dirty="0"/>
              <a:t>- Runs repeatedly starting when setup() finishes</a:t>
            </a:r>
          </a:p>
          <a:p>
            <a:pPr lvl="2"/>
            <a:r>
              <a:rPr lang="en-US" dirty="0"/>
              <a:t>Used for the operational code</a:t>
            </a:r>
          </a:p>
          <a:p>
            <a:pPr lvl="2"/>
            <a:r>
              <a:rPr lang="en-US" dirty="0"/>
              <a:t>When control reaches the end, starts back up at the beginning</a:t>
            </a:r>
          </a:p>
          <a:p>
            <a:pPr lvl="3"/>
            <a:r>
              <a:rPr lang="en-US" dirty="0"/>
              <a:t>Important to let it reach the end since some boards do timing/cleanup/other management tasks between loops</a:t>
            </a:r>
          </a:p>
        </p:txBody>
      </p:sp>
    </p:spTree>
    <p:extLst>
      <p:ext uri="{BB962C8B-B14F-4D97-AF65-F5344CB8AC3E}">
        <p14:creationId xmlns:p14="http://schemas.microsoft.com/office/powerpoint/2010/main" val="359920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A17A-F0F6-13F4-9C23-7E1E1918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C4F77-1388-F667-EB62-D0BE5A300C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Input/Output uses electrical connection points – </a:t>
            </a:r>
            <a:r>
              <a:rPr lang="en-US" b="1" dirty="0"/>
              <a:t>pins</a:t>
            </a:r>
          </a:p>
          <a:p>
            <a:pPr lvl="1"/>
            <a:r>
              <a:rPr lang="en-US" dirty="0"/>
              <a:t>Must select:</a:t>
            </a:r>
          </a:p>
          <a:p>
            <a:pPr lvl="2"/>
            <a:r>
              <a:rPr lang="en-US" dirty="0"/>
              <a:t>Digital or Analog</a:t>
            </a:r>
          </a:p>
          <a:p>
            <a:pPr lvl="2"/>
            <a:r>
              <a:rPr lang="en-US" dirty="0"/>
              <a:t>Input or Output</a:t>
            </a:r>
          </a:p>
          <a:p>
            <a:r>
              <a:rPr lang="en-US" dirty="0"/>
              <a:t>Each board runs at a specific voltage - </a:t>
            </a:r>
            <a:r>
              <a:rPr lang="en-US" b="1" dirty="0" err="1"/>
              <a:t>Vcc</a:t>
            </a:r>
            <a:endParaRPr lang="en-US" b="1" dirty="0"/>
          </a:p>
          <a:p>
            <a:pPr lvl="1"/>
            <a:r>
              <a:rPr lang="en-US" dirty="0"/>
              <a:t>3.3v</a:t>
            </a:r>
          </a:p>
          <a:p>
            <a:pPr lvl="1"/>
            <a:r>
              <a:rPr lang="en-US" dirty="0"/>
              <a:t>5v</a:t>
            </a:r>
          </a:p>
          <a:p>
            <a:pPr lvl="1"/>
            <a:r>
              <a:rPr lang="en-US" dirty="0"/>
              <a:t>12v (very rare)</a:t>
            </a:r>
          </a:p>
          <a:p>
            <a:r>
              <a:rPr lang="en-US" dirty="0"/>
              <a:t>Higher voltage can damage the board</a:t>
            </a:r>
          </a:p>
          <a:p>
            <a:r>
              <a:rPr lang="en-US" dirty="0"/>
              <a:t>Lower voltage typically won’t cause damage, but also won’t operate correctly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C4B4F18-F9DB-D7C7-F462-E539C5316C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7588" y="1825625"/>
            <a:ext cx="4430824" cy="4351338"/>
          </a:xfrm>
        </p:spPr>
      </p:pic>
    </p:spTree>
    <p:extLst>
      <p:ext uri="{BB962C8B-B14F-4D97-AF65-F5344CB8AC3E}">
        <p14:creationId xmlns:p14="http://schemas.microsoft.com/office/powerpoint/2010/main" val="57377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C35BC-8C3B-830E-871D-D7ADFA12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 Types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063742-81B0-64F4-9DF7-50582DB31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Analog – state is any point along a scale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E9025-D8AA-B89F-3169-BB4ED739F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– state is either on or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417F6-6D5A-693D-08B5-DAB14ECC16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Input – detects if voltage is above/below threshold</a:t>
            </a:r>
          </a:p>
          <a:p>
            <a:pPr lvl="1"/>
            <a:r>
              <a:rPr lang="en-US" dirty="0"/>
              <a:t>Typically about half </a:t>
            </a:r>
            <a:r>
              <a:rPr lang="en-US" dirty="0" err="1"/>
              <a:t>Vcc</a:t>
            </a:r>
            <a:r>
              <a:rPr lang="en-US" dirty="0"/>
              <a:t> with some room on either side</a:t>
            </a:r>
          </a:p>
          <a:p>
            <a:r>
              <a:rPr lang="en-US" dirty="0"/>
              <a:t>Output – sets voltage to </a:t>
            </a:r>
            <a:r>
              <a:rPr lang="en-US" dirty="0" err="1"/>
              <a:t>Vcc</a:t>
            </a:r>
            <a:r>
              <a:rPr lang="en-US" dirty="0"/>
              <a:t> or 0v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D7EB7C-ED93-0AA9-108D-4237B9645B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Scale determined by processor architecture:</a:t>
            </a:r>
          </a:p>
          <a:p>
            <a:pPr lvl="1"/>
            <a:r>
              <a:rPr lang="en-US" dirty="0"/>
              <a:t>8-bit: 0-255</a:t>
            </a:r>
          </a:p>
          <a:p>
            <a:pPr lvl="1"/>
            <a:r>
              <a:rPr lang="en-US" dirty="0"/>
              <a:t>10-bit: 0-1023</a:t>
            </a:r>
          </a:p>
          <a:p>
            <a:pPr lvl="1"/>
            <a:r>
              <a:rPr lang="en-US" dirty="0"/>
              <a:t>16-bit: 0-65535 – our class project</a:t>
            </a:r>
          </a:p>
          <a:p>
            <a:r>
              <a:rPr lang="en-US" dirty="0"/>
              <a:t>Value corresponds to the proportional voltage from 0-Vcc</a:t>
            </a:r>
          </a:p>
          <a:p>
            <a:pPr lvl="1"/>
            <a:r>
              <a:rPr lang="en-US" dirty="0"/>
              <a:t>Input – detects current voltage level</a:t>
            </a:r>
          </a:p>
          <a:p>
            <a:pPr lvl="1"/>
            <a:r>
              <a:rPr lang="en-US" dirty="0"/>
              <a:t>Output- sets voltage level</a:t>
            </a:r>
          </a:p>
        </p:txBody>
      </p:sp>
    </p:spTree>
    <p:extLst>
      <p:ext uri="{BB962C8B-B14F-4D97-AF65-F5344CB8AC3E}">
        <p14:creationId xmlns:p14="http://schemas.microsoft.com/office/powerpoint/2010/main" val="360513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6884D6-34C5-C628-E84C-FBBA7D65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Input/Output Types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81FE02-D8B1-2AFC-B43B-E5365343D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other methods of input/output available:</a:t>
            </a:r>
          </a:p>
          <a:p>
            <a:pPr lvl="1"/>
            <a:r>
              <a:rPr lang="en-US" dirty="0"/>
              <a:t>I2C/SPI/UART</a:t>
            </a:r>
          </a:p>
          <a:p>
            <a:pPr lvl="2"/>
            <a:r>
              <a:rPr lang="en-US" dirty="0"/>
              <a:t>Communications with devices </a:t>
            </a:r>
          </a:p>
          <a:p>
            <a:pPr lvl="1"/>
            <a:r>
              <a:rPr lang="en-US" dirty="0"/>
              <a:t>PWM – Pulse-Width Modulation</a:t>
            </a:r>
          </a:p>
          <a:p>
            <a:pPr lvl="2"/>
            <a:r>
              <a:rPr lang="en-US" dirty="0"/>
              <a:t>Audio</a:t>
            </a:r>
          </a:p>
          <a:p>
            <a:pPr lvl="2"/>
            <a:r>
              <a:rPr lang="en-US" dirty="0"/>
              <a:t>LED dimming</a:t>
            </a:r>
          </a:p>
          <a:p>
            <a:pPr lvl="2"/>
            <a:r>
              <a:rPr lang="en-US" dirty="0"/>
              <a:t>Drive servo motors</a:t>
            </a:r>
          </a:p>
          <a:p>
            <a:r>
              <a:rPr lang="en-US" dirty="0"/>
              <a:t>And others…</a:t>
            </a:r>
          </a:p>
          <a:p>
            <a:r>
              <a:rPr lang="en-US" dirty="0"/>
              <a:t>We won’t cover these in class</a:t>
            </a:r>
          </a:p>
        </p:txBody>
      </p:sp>
    </p:spTree>
    <p:extLst>
      <p:ext uri="{BB962C8B-B14F-4D97-AF65-F5344CB8AC3E}">
        <p14:creationId xmlns:p14="http://schemas.microsoft.com/office/powerpoint/2010/main" val="171780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37CD-49FE-3307-8B68-B001C97A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E17C-9CBC-8B9A-C59F-1BCFB2AFC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Communication with the board is done via </a:t>
            </a:r>
            <a:r>
              <a:rPr lang="en-US" b="1" dirty="0"/>
              <a:t>serial connection </a:t>
            </a:r>
            <a:r>
              <a:rPr lang="en-US" dirty="0"/>
              <a:t>over USB</a:t>
            </a:r>
          </a:p>
          <a:p>
            <a:pPr lvl="1"/>
            <a:r>
              <a:rPr lang="en-US" dirty="0"/>
              <a:t>Transferring program code</a:t>
            </a:r>
          </a:p>
          <a:p>
            <a:pPr lvl="1"/>
            <a:r>
              <a:rPr lang="en-US" dirty="0"/>
              <a:t>Sending/receiving data during runtime</a:t>
            </a:r>
          </a:p>
          <a:p>
            <a:r>
              <a:rPr lang="en-US" dirty="0"/>
              <a:t>Connection can be made in multiple ways:</a:t>
            </a:r>
          </a:p>
          <a:p>
            <a:pPr lvl="1"/>
            <a:r>
              <a:rPr lang="en-US" dirty="0"/>
              <a:t>Mac – </a:t>
            </a:r>
            <a:r>
              <a:rPr lang="en-US" b="1" dirty="0"/>
              <a:t>screen /dev/</a:t>
            </a:r>
            <a:r>
              <a:rPr lang="en-US" b="1" dirty="0" err="1"/>
              <a:t>tty.usbmodem</a:t>
            </a:r>
            <a:r>
              <a:rPr lang="en-US" b="1" dirty="0"/>
              <a:t>####</a:t>
            </a:r>
          </a:p>
          <a:p>
            <a:pPr lvl="1"/>
            <a:r>
              <a:rPr lang="en-US" dirty="0"/>
              <a:t>Windows – need to install a terminal program</a:t>
            </a:r>
          </a:p>
          <a:p>
            <a:pPr lvl="1"/>
            <a:r>
              <a:rPr lang="en-US" dirty="0"/>
              <a:t>Recommended way is to use a code editor that has a built-in serial terminal</a:t>
            </a:r>
          </a:p>
          <a:p>
            <a:pPr lvl="2"/>
            <a:r>
              <a:rPr lang="en-US" b="1" dirty="0"/>
              <a:t>Arduino IDE </a:t>
            </a:r>
            <a:r>
              <a:rPr lang="en-US" dirty="0"/>
              <a:t>– for C/C++ coding</a:t>
            </a:r>
          </a:p>
          <a:p>
            <a:pPr lvl="2"/>
            <a:r>
              <a:rPr lang="en-US" b="1" dirty="0"/>
              <a:t>Mu</a:t>
            </a:r>
            <a:r>
              <a:rPr lang="en-US" dirty="0"/>
              <a:t> – for Python coding – We will use this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5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E51C-7111-95EC-4BA2-855BBCE2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Water Filter Controller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B86BA-A11E-96BB-C582-6191A394F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9F48D-D469-B395-C42D-743DF38FCA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RO filter with electric pump</a:t>
            </a:r>
          </a:p>
          <a:p>
            <a:r>
              <a:rPr lang="en-US" dirty="0"/>
              <a:t>Drain connects to kitchen sink – loud when running</a:t>
            </a:r>
          </a:p>
          <a:p>
            <a:r>
              <a:rPr lang="en-US" dirty="0"/>
              <a:t>Runs based only on water pressure</a:t>
            </a:r>
          </a:p>
          <a:p>
            <a:r>
              <a:rPr lang="en-US" dirty="0"/>
              <a:t>Annoying to run during day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13F395-FECF-921F-FF07-D911E67EF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B49170-CF9C-8EED-1904-79DF865E2B2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ESP8266</a:t>
            </a:r>
          </a:p>
          <a:p>
            <a:pPr lvl="1"/>
            <a:r>
              <a:rPr lang="en-US" dirty="0"/>
              <a:t>Built-in WIFI</a:t>
            </a:r>
          </a:p>
          <a:p>
            <a:r>
              <a:rPr lang="en-US" dirty="0"/>
              <a:t>Output – digital connection to Relay board</a:t>
            </a:r>
          </a:p>
          <a:p>
            <a:pPr lvl="1"/>
            <a:r>
              <a:rPr lang="en-US" dirty="0"/>
              <a:t>To switch 120V</a:t>
            </a:r>
          </a:p>
          <a:p>
            <a:r>
              <a:rPr lang="en-US" dirty="0"/>
              <a:t>Input – Analog connection to Pressure Sensor</a:t>
            </a:r>
          </a:p>
          <a:p>
            <a:r>
              <a:rPr lang="en-US" dirty="0"/>
              <a:t>Retrieves current time via WIFI</a:t>
            </a:r>
          </a:p>
          <a:p>
            <a:r>
              <a:rPr lang="en-US" dirty="0"/>
              <a:t>Normally only runs 1-2 am</a:t>
            </a:r>
          </a:p>
          <a:p>
            <a:pPr lvl="1"/>
            <a:r>
              <a:rPr lang="en-US" dirty="0"/>
              <a:t>Runs during day if pressure is extremely 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538A07-9F84-A736-4952-8553032AA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092" y="365125"/>
            <a:ext cx="2996576" cy="27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2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3B35-5E97-B93E-1E4B-C586D56F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CircuitPython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1CA25-6205-0C52-062F-2BDB18646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Python tools &amp; libraries for microcontrollers</a:t>
            </a:r>
          </a:p>
          <a:p>
            <a:pPr lvl="1"/>
            <a:r>
              <a:rPr lang="en-US" dirty="0"/>
              <a:t>As alternative to using C/C++</a:t>
            </a:r>
          </a:p>
          <a:p>
            <a:r>
              <a:rPr lang="en-US" dirty="0"/>
              <a:t>Not all microcontroller boards are supported</a:t>
            </a:r>
          </a:p>
          <a:p>
            <a:pPr lvl="1"/>
            <a:r>
              <a:rPr lang="en-US" dirty="0"/>
              <a:t>However, many are: </a:t>
            </a:r>
            <a:r>
              <a:rPr lang="en-US" dirty="0">
                <a:hlinkClick r:id="rId2"/>
              </a:rPr>
              <a:t>https://circuitpython.org/downloads</a:t>
            </a:r>
            <a:endParaRPr lang="en-US" dirty="0"/>
          </a:p>
          <a:p>
            <a:pPr lvl="1"/>
            <a:r>
              <a:rPr lang="en-US" dirty="0"/>
              <a:t>Our boards already have </a:t>
            </a:r>
            <a:r>
              <a:rPr lang="en-US" dirty="0" err="1"/>
              <a:t>CircuitPython</a:t>
            </a:r>
            <a:r>
              <a:rPr lang="en-US" dirty="0"/>
              <a:t> installed</a:t>
            </a:r>
          </a:p>
          <a:p>
            <a:r>
              <a:rPr lang="en-US" dirty="0"/>
              <a:t>Aims to make programming these boards easier</a:t>
            </a:r>
          </a:p>
          <a:p>
            <a:pPr lvl="1"/>
            <a:r>
              <a:rPr lang="en-US" dirty="0"/>
              <a:t>Python is easy to learn</a:t>
            </a:r>
          </a:p>
          <a:p>
            <a:pPr lvl="1"/>
            <a:r>
              <a:rPr lang="en-US" dirty="0"/>
              <a:t>No compile steps</a:t>
            </a:r>
          </a:p>
          <a:p>
            <a:pPr lvl="1"/>
            <a:r>
              <a:rPr lang="en-US" dirty="0"/>
              <a:t>Many libraries available</a:t>
            </a:r>
          </a:p>
          <a:p>
            <a:pPr lvl="1"/>
            <a:r>
              <a:rPr lang="en-US" dirty="0"/>
              <a:t>Just needs a regular text editor and USB connection</a:t>
            </a:r>
          </a:p>
          <a:p>
            <a:r>
              <a:rPr lang="en-US" dirty="0"/>
              <a:t>No start() or loop() functions – Instead operates just like regular Python code</a:t>
            </a:r>
          </a:p>
          <a:p>
            <a:pPr lvl="1"/>
            <a:r>
              <a:rPr lang="en-US" dirty="0"/>
              <a:t>Do setup in the beginning</a:t>
            </a:r>
          </a:p>
          <a:p>
            <a:pPr lvl="1"/>
            <a:r>
              <a:rPr lang="en-US" dirty="0"/>
              <a:t>Enter into a loop for operational code</a:t>
            </a:r>
          </a:p>
          <a:p>
            <a:pPr lvl="1"/>
            <a:r>
              <a:rPr lang="en-US" dirty="0"/>
              <a:t>When control reaches the end, the program stops</a:t>
            </a:r>
          </a:p>
        </p:txBody>
      </p:sp>
    </p:spTree>
    <p:extLst>
      <p:ext uri="{BB962C8B-B14F-4D97-AF65-F5344CB8AC3E}">
        <p14:creationId xmlns:p14="http://schemas.microsoft.com/office/powerpoint/2010/main" val="2333217908"/>
      </p:ext>
    </p:extLst>
  </p:cSld>
  <p:clrMapOvr>
    <a:masterClrMapping/>
  </p:clrMapOvr>
</p:sld>
</file>

<file path=ppt/theme/theme1.xml><?xml version="1.0" encoding="utf-8"?>
<a:theme xmlns:a="http://schemas.openxmlformats.org/drawingml/2006/main" name="mbl">
  <a:themeElements>
    <a:clrScheme name="myblendedlearning">
      <a:dk1>
        <a:srgbClr val="000000"/>
      </a:dk1>
      <a:lt1>
        <a:srgbClr val="FFFFFF"/>
      </a:lt1>
      <a:dk2>
        <a:srgbClr val="02168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94A7B7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l" id="{3D80533A-24CA-2846-8A39-E36C07FBE321}" vid="{CA4A00CD-2934-D54C-B13B-DCA0DDE3A1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mbl</Template>
  <TotalTime>2874</TotalTime>
  <Words>833</Words>
  <Application>Microsoft Macintosh PowerPoint</Application>
  <PresentationFormat>Widescreen</PresentationFormat>
  <Paragraphs>131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Tw Cen MT</vt:lpstr>
      <vt:lpstr>mbl</vt:lpstr>
      <vt:lpstr>Advanced Data Science Programming</vt:lpstr>
      <vt:lpstr>Arduino</vt:lpstr>
      <vt:lpstr>Arduino Program</vt:lpstr>
      <vt:lpstr>Input/Output</vt:lpstr>
      <vt:lpstr>Input/Output Types</vt:lpstr>
      <vt:lpstr>Other Input/Output Types</vt:lpstr>
      <vt:lpstr>Serial Connection</vt:lpstr>
      <vt:lpstr>Example – Water Filter Controller</vt:lpstr>
      <vt:lpstr>CircuitPython</vt:lpstr>
      <vt:lpstr>Example – Traffic Light Simulation</vt:lpstr>
      <vt:lpstr>CircuitPython</vt:lpstr>
      <vt:lpstr>Homework: Install Mu Editor and run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Data Science Programming</dc:title>
  <dc:creator>Josh Baran</dc:creator>
  <cp:lastModifiedBy>Josh Baran</cp:lastModifiedBy>
  <cp:revision>5</cp:revision>
  <dcterms:created xsi:type="dcterms:W3CDTF">2022-11-21T12:02:00Z</dcterms:created>
  <dcterms:modified xsi:type="dcterms:W3CDTF">2023-12-28T15:36:50Z</dcterms:modified>
</cp:coreProperties>
</file>