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75"/>
    <p:restoredTop sz="96335"/>
  </p:normalViewPr>
  <p:slideViewPr>
    <p:cSldViewPr snapToGrid="0" snapToObjects="1">
      <p:cViewPr varScale="1">
        <p:scale>
          <a:sx n="155" d="100"/>
          <a:sy n="155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33E60-DE9D-7445-AA37-25D27F942B93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1A8F7-19E0-6648-B414-8E78E98A7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3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1A8F7-19E0-6648-B414-8E78E98A7C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4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live view with inspect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1A8F7-19E0-6648-B414-8E78E98A7C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6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0397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1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0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050DBDF-815C-4747-B3AD-B9F4C916B9F2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923C4B-1B07-DE42-8262-B3E45172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ash-bootstrap-components.opensource.faculty.a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lask.palletsproject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ash.plotly.com/reference#dash.das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76E6-1F71-EA0C-EE7E-80412D741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Intermediate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0861B-5580-9FAF-95C0-C83E9136D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 – Dash: Introduction </a:t>
            </a:r>
            <a:r>
              <a:rPr lang="en-US"/>
              <a:t>and Simple Layouts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0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0BC5-0DBB-5544-FEC5-292B6491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Core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4D21-9A1F-0EF5-DCD7-79C25201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Dash Core Components</a:t>
            </a:r>
            <a:r>
              <a:rPr lang="en-US" dirty="0"/>
              <a:t> - the main set of interactive elements</a:t>
            </a:r>
          </a:p>
          <a:p>
            <a:r>
              <a:rPr lang="en-US" dirty="0"/>
              <a:t>Contained in </a:t>
            </a:r>
            <a:r>
              <a:rPr lang="en-US" b="1" dirty="0" err="1"/>
              <a:t>dash.dcc</a:t>
            </a:r>
            <a:r>
              <a:rPr lang="en-US" b="1" dirty="0"/>
              <a:t> </a:t>
            </a:r>
            <a:r>
              <a:rPr lang="en-US" dirty="0"/>
              <a:t>package</a:t>
            </a:r>
          </a:p>
          <a:p>
            <a:r>
              <a:rPr lang="en-US" dirty="0"/>
              <a:t>Components for the most common dashboard functionality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9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3601-9303-7B71-627F-D46525DC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Core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C2D16-7375-33CA-C27B-CE1E831EF8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Graph</a:t>
            </a:r>
            <a:r>
              <a:rPr lang="en-US" dirty="0"/>
              <a:t> – Displays a </a:t>
            </a:r>
            <a:r>
              <a:rPr lang="en-US" dirty="0" err="1"/>
              <a:t>Plotly</a:t>
            </a:r>
            <a:r>
              <a:rPr lang="en-US" dirty="0"/>
              <a:t> chart</a:t>
            </a:r>
          </a:p>
          <a:p>
            <a:r>
              <a:rPr lang="en-US" b="1" dirty="0"/>
              <a:t>Dropdown</a:t>
            </a:r>
            <a:r>
              <a:rPr lang="en-US" dirty="0"/>
              <a:t> – Allows single selection from a list</a:t>
            </a:r>
          </a:p>
          <a:p>
            <a:r>
              <a:rPr lang="en-US" b="1" dirty="0"/>
              <a:t>Input</a:t>
            </a:r>
            <a:r>
              <a:rPr lang="en-US" dirty="0"/>
              <a:t> – takes user input by type:</a:t>
            </a:r>
          </a:p>
          <a:p>
            <a:pPr lvl="1"/>
            <a:r>
              <a:rPr lang="en-US" dirty="0"/>
              <a:t>text – any string</a:t>
            </a:r>
          </a:p>
          <a:p>
            <a:pPr lvl="1"/>
            <a:r>
              <a:rPr lang="en-US" dirty="0"/>
              <a:t>number – must be numeric</a:t>
            </a:r>
          </a:p>
          <a:p>
            <a:pPr lvl="1"/>
            <a:r>
              <a:rPr lang="en-US" dirty="0"/>
              <a:t>password – hides text</a:t>
            </a:r>
          </a:p>
          <a:p>
            <a:pPr lvl="1"/>
            <a:r>
              <a:rPr lang="en-US" dirty="0"/>
              <a:t>email – ensures email format</a:t>
            </a:r>
          </a:p>
          <a:p>
            <a:r>
              <a:rPr lang="en-US" b="1" dirty="0"/>
              <a:t>Checklist</a:t>
            </a:r>
            <a:r>
              <a:rPr lang="en-US" dirty="0"/>
              <a:t> – List of checkboxes for multi-select</a:t>
            </a:r>
          </a:p>
          <a:p>
            <a:r>
              <a:rPr lang="en-US" b="1" dirty="0" err="1"/>
              <a:t>RadioItems</a:t>
            </a:r>
            <a:r>
              <a:rPr lang="en-US" dirty="0"/>
              <a:t> – list of radio buttons for single-select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A27091-6E4F-C885-2A84-D12E42A67E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DatePickerSingle</a:t>
            </a:r>
            <a:r>
              <a:rPr lang="en-US" dirty="0"/>
              <a:t> – choose a date</a:t>
            </a:r>
          </a:p>
          <a:p>
            <a:r>
              <a:rPr lang="en-US" b="1" dirty="0" err="1"/>
              <a:t>DatePickerRange</a:t>
            </a:r>
            <a:r>
              <a:rPr lang="en-US" dirty="0"/>
              <a:t> – choose a start/end date</a:t>
            </a:r>
          </a:p>
          <a:p>
            <a:r>
              <a:rPr lang="en-US" b="1" dirty="0"/>
              <a:t>Slider</a:t>
            </a:r>
            <a:r>
              <a:rPr lang="en-US" dirty="0"/>
              <a:t> – choose a value within a range</a:t>
            </a:r>
          </a:p>
          <a:p>
            <a:r>
              <a:rPr lang="en-US" b="1" dirty="0" err="1"/>
              <a:t>RangeSlider</a:t>
            </a:r>
            <a:r>
              <a:rPr lang="en-US" dirty="0"/>
              <a:t> – choose a start and end value in a range</a:t>
            </a:r>
          </a:p>
          <a:p>
            <a:r>
              <a:rPr lang="en-US" b="1" dirty="0"/>
              <a:t>Tabs</a:t>
            </a:r>
            <a:r>
              <a:rPr lang="en-US" dirty="0"/>
              <a:t> – Display tabbed layout</a:t>
            </a:r>
          </a:p>
          <a:p>
            <a:r>
              <a:rPr lang="en-US" b="1" dirty="0"/>
              <a:t>Tab </a:t>
            </a:r>
            <a:r>
              <a:rPr lang="en-US" dirty="0"/>
              <a:t>– content for one tab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383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CF71-CF76-FE07-6E8D-D42EEE5A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</a:t>
            </a:r>
            <a:r>
              <a:rPr lang="en-US" dirty="0" err="1"/>
              <a:t>DataTable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CFCBD3-7172-B9BA-C19D-4A473C624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Displays a table similar to an Excel sheet</a:t>
            </a:r>
          </a:p>
          <a:p>
            <a:r>
              <a:rPr lang="en-US" b="1" dirty="0" err="1"/>
              <a:t>dash.dash_table.DataTable</a:t>
            </a:r>
            <a:endParaRPr lang="en-US" b="1" dirty="0"/>
          </a:p>
          <a:p>
            <a:r>
              <a:rPr lang="en-US" dirty="0"/>
              <a:t>Lots of built-in functionality:</a:t>
            </a:r>
          </a:p>
          <a:p>
            <a:pPr lvl="1"/>
            <a:r>
              <a:rPr lang="en-US" dirty="0"/>
              <a:t>Styling</a:t>
            </a:r>
          </a:p>
          <a:p>
            <a:pPr lvl="1"/>
            <a:r>
              <a:rPr lang="en-US" dirty="0"/>
              <a:t>Number Formatting</a:t>
            </a:r>
          </a:p>
          <a:p>
            <a:pPr lvl="1"/>
            <a:r>
              <a:rPr lang="en-US" dirty="0"/>
              <a:t>Conditional Formatting</a:t>
            </a:r>
          </a:p>
          <a:p>
            <a:pPr lvl="1"/>
            <a:r>
              <a:rPr lang="en-US" dirty="0"/>
              <a:t>Sorting/Filtering</a:t>
            </a:r>
          </a:p>
          <a:p>
            <a:pPr lvl="1"/>
            <a:r>
              <a:rPr lang="en-US" dirty="0"/>
              <a:t>Paging</a:t>
            </a:r>
          </a:p>
          <a:p>
            <a:pPr lvl="1"/>
            <a:r>
              <a:rPr lang="en-US" dirty="0"/>
              <a:t>Editing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0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A859-E782-2AB0-57C2-0059E909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DAQ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A426-C40A-2F98-02A7-DB2B796A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Another set of components with more unique/specialized functionality</a:t>
            </a:r>
          </a:p>
          <a:p>
            <a:pPr lvl="1"/>
            <a:r>
              <a:rPr lang="en-US" dirty="0"/>
              <a:t>If desired, install using </a:t>
            </a:r>
            <a:r>
              <a:rPr lang="en-US" b="1" dirty="0"/>
              <a:t>pip install </a:t>
            </a:r>
            <a:r>
              <a:rPr lang="en-US" b="1" dirty="0" err="1"/>
              <a:t>dash_daq</a:t>
            </a:r>
            <a:endParaRPr lang="en-US" dirty="0"/>
          </a:p>
          <a:p>
            <a:r>
              <a:rPr lang="en-US" dirty="0"/>
              <a:t>Numeric value displays:</a:t>
            </a:r>
          </a:p>
          <a:p>
            <a:pPr lvl="1"/>
            <a:r>
              <a:rPr lang="en-US" b="1" dirty="0"/>
              <a:t>Gauge</a:t>
            </a:r>
            <a:r>
              <a:rPr lang="en-US" dirty="0"/>
              <a:t> – like a speedometer</a:t>
            </a:r>
          </a:p>
          <a:p>
            <a:pPr lvl="1"/>
            <a:r>
              <a:rPr lang="en-US" b="1" dirty="0" err="1"/>
              <a:t>LEDDisplay</a:t>
            </a:r>
            <a:r>
              <a:rPr lang="en-US" dirty="0"/>
              <a:t> – like a digital clock</a:t>
            </a:r>
          </a:p>
          <a:p>
            <a:pPr lvl="1"/>
            <a:r>
              <a:rPr lang="en-US" b="1" dirty="0"/>
              <a:t>Thermometer</a:t>
            </a:r>
          </a:p>
          <a:p>
            <a:pPr lvl="1"/>
            <a:r>
              <a:rPr lang="en-US" b="1" dirty="0" err="1"/>
              <a:t>GraduatedBar</a:t>
            </a:r>
            <a:r>
              <a:rPr lang="en-US" b="1" dirty="0"/>
              <a:t> </a:t>
            </a:r>
            <a:r>
              <a:rPr lang="en-US" dirty="0"/>
              <a:t>– like progress bar, but split into sections</a:t>
            </a:r>
          </a:p>
          <a:p>
            <a:pPr lvl="1"/>
            <a:r>
              <a:rPr lang="en-US" b="1" dirty="0"/>
              <a:t>Tank</a:t>
            </a:r>
            <a:r>
              <a:rPr lang="en-US" dirty="0"/>
              <a:t> – like a single-bar chart</a:t>
            </a:r>
            <a:endParaRPr lang="en-US" b="1" dirty="0"/>
          </a:p>
          <a:p>
            <a:r>
              <a:rPr lang="en-US" dirty="0"/>
              <a:t>Numeric value inputs:</a:t>
            </a:r>
          </a:p>
          <a:p>
            <a:pPr lvl="1"/>
            <a:r>
              <a:rPr lang="en-US" b="1" dirty="0"/>
              <a:t>Knob</a:t>
            </a:r>
            <a:r>
              <a:rPr lang="en-US" dirty="0"/>
              <a:t> – like a volume knob</a:t>
            </a:r>
          </a:p>
          <a:p>
            <a:pPr lvl="1"/>
            <a:r>
              <a:rPr lang="en-US" b="1" dirty="0"/>
              <a:t>Slider</a:t>
            </a:r>
            <a:r>
              <a:rPr lang="en-US" dirty="0"/>
              <a:t> – alternative to dcc</a:t>
            </a:r>
          </a:p>
          <a:p>
            <a:r>
              <a:rPr lang="en-US" b="1" dirty="0" err="1"/>
              <a:t>ColorPicker</a:t>
            </a:r>
            <a:r>
              <a:rPr lang="en-US" dirty="0"/>
              <a:t> – robust color picker control</a:t>
            </a:r>
          </a:p>
          <a:p>
            <a:r>
              <a:rPr lang="en-US" b="1" dirty="0" err="1"/>
              <a:t>ToggleSwitch</a:t>
            </a:r>
            <a:r>
              <a:rPr lang="en-US" dirty="0"/>
              <a:t> – for selecting true/false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383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1076-D6D5-83AE-B259-450A60F3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Bootstrap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6328-CA87-520D-0415-92BA452F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library of components</a:t>
            </a:r>
          </a:p>
          <a:p>
            <a:r>
              <a:rPr lang="en-US" dirty="0"/>
              <a:t>Highly customizable</a:t>
            </a:r>
          </a:p>
          <a:p>
            <a:r>
              <a:rPr lang="en-US" dirty="0"/>
              <a:t>Very flexible styling</a:t>
            </a:r>
          </a:p>
          <a:p>
            <a:r>
              <a:rPr lang="en-US" dirty="0"/>
              <a:t>Complex layout managers</a:t>
            </a:r>
          </a:p>
          <a:p>
            <a:r>
              <a:rPr lang="en-US" dirty="0"/>
              <a:t>We won’t cover this in class, but more info is available on their site</a:t>
            </a:r>
          </a:p>
          <a:p>
            <a:pPr lvl="1"/>
            <a:r>
              <a:rPr lang="en-US" dirty="0">
                <a:hlinkClick r:id="rId2"/>
              </a:rPr>
              <a:t>https://dash-bootstrap-components.opensource.faculty.ai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6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F9CE-985F-12DA-35B3-AE058F56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8DBA-F2BD-C20A-B867-F1C877D36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we’ve just placed components using the default layout</a:t>
            </a:r>
          </a:p>
          <a:p>
            <a:pPr lvl="1"/>
            <a:r>
              <a:rPr lang="en-US" dirty="0"/>
              <a:t>Left-to-right, top-to-bottom</a:t>
            </a:r>
          </a:p>
          <a:p>
            <a:r>
              <a:rPr lang="en-US" dirty="0"/>
              <a:t>Dash supports any HTML layout methods </a:t>
            </a:r>
          </a:p>
          <a:p>
            <a:pPr lvl="1"/>
            <a:r>
              <a:rPr lang="en-US" dirty="0"/>
              <a:t>Countless methods available – too many to cover</a:t>
            </a:r>
          </a:p>
          <a:p>
            <a:pPr lvl="1"/>
            <a:r>
              <a:rPr lang="en-US" dirty="0"/>
              <a:t>We’ll cover one simple method: </a:t>
            </a:r>
            <a:r>
              <a:rPr lang="en-US" b="1" dirty="0"/>
              <a:t>inline-block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6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1D41-9007-6D3D-F107-EFD41FF4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Inline-block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C16A2-289A-5205-3145-BA9B45FE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the default layout in that it goes left-right, top-bottom</a:t>
            </a:r>
          </a:p>
          <a:p>
            <a:r>
              <a:rPr lang="en-US" dirty="0"/>
              <a:t>However, gives you more control by specifying width</a:t>
            </a:r>
          </a:p>
          <a:p>
            <a:r>
              <a:rPr lang="en-US" dirty="0"/>
              <a:t>Use </a:t>
            </a:r>
            <a:r>
              <a:rPr lang="en-US" b="1" dirty="0" err="1"/>
              <a:t>html.Div</a:t>
            </a:r>
            <a:r>
              <a:rPr lang="en-US" dirty="0"/>
              <a:t> with </a:t>
            </a:r>
            <a:r>
              <a:rPr lang="en-US" b="1" dirty="0"/>
              <a:t>style</a:t>
            </a:r>
            <a:r>
              <a:rPr lang="en-US" dirty="0"/>
              <a:t> parameter being a </a:t>
            </a:r>
            <a:r>
              <a:rPr lang="en-US" dirty="0" err="1"/>
              <a:t>dict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display</a:t>
            </a:r>
            <a:r>
              <a:rPr lang="en-US" dirty="0"/>
              <a:t> – must be ‘inline-block’</a:t>
            </a:r>
          </a:p>
          <a:p>
            <a:pPr lvl="1"/>
            <a:r>
              <a:rPr lang="en-US" b="1" dirty="0"/>
              <a:t>width</a:t>
            </a:r>
            <a:r>
              <a:rPr lang="en-US" dirty="0"/>
              <a:t> – specify width by pixels or relative to parent</a:t>
            </a:r>
          </a:p>
          <a:p>
            <a:pPr lvl="2"/>
            <a:r>
              <a:rPr lang="en-US" b="1" dirty="0"/>
              <a:t>300px</a:t>
            </a:r>
            <a:r>
              <a:rPr lang="en-US" dirty="0"/>
              <a:t> – 300 pixels</a:t>
            </a:r>
          </a:p>
          <a:p>
            <a:pPr lvl="2"/>
            <a:r>
              <a:rPr lang="en-US" b="1" dirty="0"/>
              <a:t>25%</a:t>
            </a:r>
            <a:r>
              <a:rPr lang="en-US" dirty="0"/>
              <a:t> - 25% of the parent container</a:t>
            </a:r>
          </a:p>
        </p:txBody>
      </p:sp>
    </p:spTree>
    <p:extLst>
      <p:ext uri="{BB962C8B-B14F-4D97-AF65-F5344CB8AC3E}">
        <p14:creationId xmlns:p14="http://schemas.microsoft.com/office/powerpoint/2010/main" val="16219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8513-DAEB-EBF9-2E99-2CC79AAE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Server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B2FA23-8AA9-589B-1769-DC81F048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layout is set, call </a:t>
            </a:r>
            <a:r>
              <a:rPr lang="en-US" b="1" dirty="0" err="1"/>
              <a:t>app.run_server</a:t>
            </a:r>
            <a:r>
              <a:rPr lang="en-US" b="1" dirty="0"/>
              <a:t>()</a:t>
            </a:r>
            <a:r>
              <a:rPr lang="en-US" dirty="0"/>
              <a:t> to start the server</a:t>
            </a:r>
          </a:p>
          <a:p>
            <a:r>
              <a:rPr lang="en-US" dirty="0"/>
              <a:t>It will listen on port 8050 by default</a:t>
            </a:r>
          </a:p>
          <a:p>
            <a:r>
              <a:rPr lang="en-US" dirty="0"/>
              <a:t>If using </a:t>
            </a:r>
            <a:r>
              <a:rPr lang="en-US" dirty="0" err="1"/>
              <a:t>JupyterDash</a:t>
            </a:r>
            <a:r>
              <a:rPr lang="en-US" dirty="0"/>
              <a:t>, use an extra parameter </a:t>
            </a:r>
            <a:r>
              <a:rPr lang="en-US" b="1" dirty="0" err="1"/>
              <a:t>jupyter_mode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external – default mode – just starts the server, you have to open a new browser or tab</a:t>
            </a:r>
          </a:p>
          <a:p>
            <a:pPr lvl="1"/>
            <a:r>
              <a:rPr lang="en-US" dirty="0"/>
              <a:t>inline – displays the dashboard inline in the </a:t>
            </a:r>
            <a:r>
              <a:rPr lang="en-US" dirty="0" err="1"/>
              <a:t>Jupyter</a:t>
            </a:r>
            <a:r>
              <a:rPr lang="en-US" dirty="0"/>
              <a:t> Notebook cell</a:t>
            </a:r>
          </a:p>
          <a:p>
            <a:pPr lvl="1"/>
            <a:r>
              <a:rPr lang="en-US" dirty="0" err="1"/>
              <a:t>jupyterlab</a:t>
            </a:r>
            <a:r>
              <a:rPr lang="en-US" dirty="0"/>
              <a:t> – opens another </a:t>
            </a:r>
            <a:r>
              <a:rPr lang="en-US" dirty="0" err="1"/>
              <a:t>Jupyter</a:t>
            </a:r>
            <a:r>
              <a:rPr lang="en-US" dirty="0"/>
              <a:t> Lab tab to display it</a:t>
            </a:r>
          </a:p>
        </p:txBody>
      </p:sp>
    </p:spTree>
    <p:extLst>
      <p:ext uri="{BB962C8B-B14F-4D97-AF65-F5344CB8AC3E}">
        <p14:creationId xmlns:p14="http://schemas.microsoft.com/office/powerpoint/2010/main" val="2825108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55D1-18AB-8185-D69B-E1CD4416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– Simple Gas Mileage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43B71-BCEC-ED24-6136-35D9571A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Revisit the gas mileage program from the 101 class to build a dashboard</a:t>
            </a:r>
          </a:p>
          <a:p>
            <a:r>
              <a:rPr lang="en-US" dirty="0"/>
              <a:t>Use the first two charts built in session 9:</a:t>
            </a:r>
          </a:p>
          <a:p>
            <a:pPr lvl="1"/>
            <a:r>
              <a:rPr lang="en-US" dirty="0"/>
              <a:t>Bar Chart comparing the mileage of the top 20 cars</a:t>
            </a:r>
          </a:p>
          <a:p>
            <a:pPr lvl="1"/>
            <a:r>
              <a:rPr lang="en-US" dirty="0"/>
              <a:t>Line Chart showing the distance of each trip for the car with the most trips</a:t>
            </a:r>
          </a:p>
          <a:p>
            <a:r>
              <a:rPr lang="en-US" dirty="0"/>
              <a:t>Add a </a:t>
            </a:r>
            <a:r>
              <a:rPr lang="en-US" dirty="0" err="1"/>
              <a:t>DataTable</a:t>
            </a:r>
            <a:r>
              <a:rPr lang="en-US" dirty="0"/>
              <a:t> to display the average speed and mileage using the data written to Excel in session 8</a:t>
            </a:r>
          </a:p>
          <a:p>
            <a:r>
              <a:rPr lang="en-US" dirty="0"/>
              <a:t>Lay out the two charts side-by-side at top, with the </a:t>
            </a:r>
            <a:r>
              <a:rPr lang="en-US" dirty="0" err="1"/>
              <a:t>DataTable</a:t>
            </a:r>
            <a:r>
              <a:rPr lang="en-US" dirty="0"/>
              <a:t> below taking the full width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2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63E3-191D-4240-218F-D415E71C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-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58954-6D7D-F4C8-9C5B-CE3442206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Dash is a library from the makers of </a:t>
            </a:r>
            <a:r>
              <a:rPr lang="en-US" dirty="0" err="1"/>
              <a:t>Plotly</a:t>
            </a:r>
            <a:r>
              <a:rPr lang="en-US" dirty="0"/>
              <a:t> for building interactive web dashboards</a:t>
            </a:r>
          </a:p>
          <a:p>
            <a:r>
              <a:rPr lang="en-US" dirty="0"/>
              <a:t>It actually does more than just dashboards, it enables web Single Page Applications (SPA)</a:t>
            </a:r>
          </a:p>
          <a:p>
            <a:pPr lvl="1"/>
            <a:r>
              <a:rPr lang="en-US" dirty="0"/>
              <a:t>Traditional web apps are composed of multiple pages, each click usually causing a new page load</a:t>
            </a:r>
          </a:p>
          <a:p>
            <a:pPr lvl="1"/>
            <a:r>
              <a:rPr lang="en-US" dirty="0"/>
              <a:t>SPAs load the page once, and then update the contents dynamically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Allows better responsiveness</a:t>
            </a:r>
          </a:p>
          <a:p>
            <a:pPr lvl="1"/>
            <a:r>
              <a:rPr lang="en-US" dirty="0"/>
              <a:t>App state held throughout user session</a:t>
            </a:r>
          </a:p>
          <a:p>
            <a:pPr lvl="1"/>
            <a:r>
              <a:rPr lang="en-US" dirty="0"/>
              <a:t>Feels more like native app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Browser history doesn’t work without specifically coding for it</a:t>
            </a:r>
          </a:p>
          <a:p>
            <a:pPr lvl="1"/>
            <a:r>
              <a:rPr lang="en-US" dirty="0"/>
              <a:t>Large projects can become difficult to manage and require more powerful client systems</a:t>
            </a:r>
          </a:p>
          <a:p>
            <a:pPr lvl="2"/>
            <a:r>
              <a:rPr lang="en-US" dirty="0"/>
              <a:t>Dash does support multi-page apps, which helps manage this, but we won’t cover it in this class</a:t>
            </a:r>
          </a:p>
        </p:txBody>
      </p:sp>
    </p:spTree>
    <p:extLst>
      <p:ext uri="{BB962C8B-B14F-4D97-AF65-F5344CB8AC3E}">
        <p14:creationId xmlns:p14="http://schemas.microsoft.com/office/powerpoint/2010/main" val="308696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490B620-A202-4DF0-CAFF-EFC0976FD6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8696" y="860564"/>
            <a:ext cx="4281100" cy="53163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6954C5-EDD7-A18A-470B-1B31FE34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Dash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AF1B7-CFE3-D0FB-8AC0-87546A225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Load initial data</a:t>
            </a:r>
          </a:p>
          <a:p>
            <a:pPr lvl="1"/>
            <a:r>
              <a:rPr lang="en-US" dirty="0"/>
              <a:t>Configure Dash</a:t>
            </a:r>
          </a:p>
          <a:p>
            <a:r>
              <a:rPr lang="en-US" dirty="0"/>
              <a:t>Layout</a:t>
            </a:r>
          </a:p>
          <a:p>
            <a:pPr lvl="1"/>
            <a:r>
              <a:rPr lang="en-US" dirty="0"/>
              <a:t>Build HTML webpage with code</a:t>
            </a:r>
          </a:p>
          <a:p>
            <a:pPr lvl="1"/>
            <a:r>
              <a:rPr lang="en-US" dirty="0"/>
              <a:t>Tag items to be monitored and updated</a:t>
            </a:r>
          </a:p>
          <a:p>
            <a:r>
              <a:rPr lang="en-US" dirty="0"/>
              <a:t>Callbacks</a:t>
            </a:r>
          </a:p>
          <a:p>
            <a:pPr lvl="1"/>
            <a:r>
              <a:rPr lang="en-US" dirty="0"/>
              <a:t>Monitor for changes and update items appropriately</a:t>
            </a:r>
          </a:p>
          <a:p>
            <a:pPr lvl="2"/>
            <a:r>
              <a:rPr lang="en-US" dirty="0"/>
              <a:t>We’ll cover this next session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/>
              <a:t>Listens for incoming requests and delivers responses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36F02A-4515-3B42-EE30-91FF8467B5E1}"/>
              </a:ext>
            </a:extLst>
          </p:cNvPr>
          <p:cNvSpPr/>
          <p:nvPr/>
        </p:nvSpPr>
        <p:spPr>
          <a:xfrm>
            <a:off x="7318862" y="881106"/>
            <a:ext cx="3225570" cy="111702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FA3C8-5C34-3B02-C23F-7A7638E17919}"/>
              </a:ext>
            </a:extLst>
          </p:cNvPr>
          <p:cNvSpPr txBox="1"/>
          <p:nvPr/>
        </p:nvSpPr>
        <p:spPr>
          <a:xfrm>
            <a:off x="5950545" y="1345664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Initialization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C81CF-149D-942C-9623-0C640E1D240F}"/>
              </a:ext>
            </a:extLst>
          </p:cNvPr>
          <p:cNvSpPr/>
          <p:nvPr/>
        </p:nvSpPr>
        <p:spPr>
          <a:xfrm>
            <a:off x="7318862" y="2018675"/>
            <a:ext cx="4034938" cy="20356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A72E7-7DCE-09A1-3540-F153DDFF9AAF}"/>
              </a:ext>
            </a:extLst>
          </p:cNvPr>
          <p:cNvSpPr txBox="1"/>
          <p:nvPr/>
        </p:nvSpPr>
        <p:spPr>
          <a:xfrm>
            <a:off x="6481937" y="299121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A02DEA-BA38-2535-2D58-8096B3729051}"/>
              </a:ext>
            </a:extLst>
          </p:cNvPr>
          <p:cNvSpPr/>
          <p:nvPr/>
        </p:nvSpPr>
        <p:spPr>
          <a:xfrm>
            <a:off x="7318862" y="4074866"/>
            <a:ext cx="3736316" cy="1732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BFDA73-3D91-6086-AD7A-47EA0AF3560E}"/>
              </a:ext>
            </a:extLst>
          </p:cNvPr>
          <p:cNvSpPr txBox="1"/>
          <p:nvPr/>
        </p:nvSpPr>
        <p:spPr>
          <a:xfrm>
            <a:off x="6197470" y="4825967"/>
            <a:ext cx="119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Callbacks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DAD767-333E-8226-9512-E21764122E33}"/>
              </a:ext>
            </a:extLst>
          </p:cNvPr>
          <p:cNvSpPr/>
          <p:nvPr/>
        </p:nvSpPr>
        <p:spPr>
          <a:xfrm>
            <a:off x="7318862" y="5828174"/>
            <a:ext cx="3063690" cy="3487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45795-BACA-E29D-72EB-5E1B2C24F65F}"/>
              </a:ext>
            </a:extLst>
          </p:cNvPr>
          <p:cNvSpPr txBox="1"/>
          <p:nvPr/>
        </p:nvSpPr>
        <p:spPr>
          <a:xfrm>
            <a:off x="6531792" y="583194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0350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DC58-2B16-3EC7-2787-0AC0200B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 - Flask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5FC2-7245-4C02-0A1B-745E01D3D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Dash uses a library called </a:t>
            </a:r>
            <a:r>
              <a:rPr lang="en-US" b="1" dirty="0"/>
              <a:t>Flask</a:t>
            </a:r>
            <a:r>
              <a:rPr lang="en-US" dirty="0"/>
              <a:t> for the web server</a:t>
            </a:r>
          </a:p>
          <a:p>
            <a:r>
              <a:rPr lang="en-US" dirty="0"/>
              <a:t>Flask is a web application framework intended to be lightweight and simple to use</a:t>
            </a:r>
          </a:p>
          <a:p>
            <a:r>
              <a:rPr lang="en-US" dirty="0"/>
              <a:t>We’ll only cover some basics</a:t>
            </a:r>
          </a:p>
          <a:p>
            <a:pPr lvl="1"/>
            <a:r>
              <a:rPr lang="en-US" dirty="0"/>
              <a:t>More info available at: </a:t>
            </a:r>
            <a:r>
              <a:rPr lang="en-US" dirty="0">
                <a:hlinkClick r:id="rId2"/>
              </a:rPr>
              <a:t>https://flask.palletsprojects.com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3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29CA-A23B-F01D-F96C-3B3427C6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B880F-2FA7-05E0-65FC-A29BEA323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Loading Initial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15256-1EC8-0BB5-DA2F-EA233EF083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On startup, the app should load data that:</a:t>
            </a:r>
          </a:p>
          <a:p>
            <a:pPr lvl="1"/>
            <a:r>
              <a:rPr lang="en-US" dirty="0"/>
              <a:t>Does not change over time</a:t>
            </a:r>
          </a:p>
          <a:p>
            <a:pPr lvl="1"/>
            <a:r>
              <a:rPr lang="en-US" dirty="0"/>
              <a:t>Does not change by user actions</a:t>
            </a:r>
          </a:p>
          <a:p>
            <a:pPr lvl="1"/>
            <a:r>
              <a:rPr lang="en-US" dirty="0"/>
              <a:t>May take a long time to load or compute</a:t>
            </a:r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CF3FCC-2091-FCFC-706E-02F0EC42A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Configure Dash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5499D0-A52D-5DE0-D434-438D532CA3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the Dash instance:</a:t>
            </a:r>
          </a:p>
          <a:p>
            <a:pPr lvl="1"/>
            <a:r>
              <a:rPr lang="en-US" b="1" dirty="0" err="1"/>
              <a:t>dash.Dash</a:t>
            </a:r>
            <a:r>
              <a:rPr lang="en-US" b="1" dirty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5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0C97-2C41-2AF4-EF00-29112DE6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Configuration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EEE4-EE07-C445-BACA-15FD496FD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Parameters passed into the </a:t>
            </a:r>
            <a:r>
              <a:rPr lang="en-US" b="1" dirty="0"/>
              <a:t>Dash()</a:t>
            </a:r>
            <a:r>
              <a:rPr lang="en-US" dirty="0"/>
              <a:t> constructor</a:t>
            </a:r>
          </a:p>
          <a:p>
            <a:r>
              <a:rPr lang="en-US" dirty="0"/>
              <a:t>Required:</a:t>
            </a:r>
          </a:p>
          <a:p>
            <a:pPr lvl="1"/>
            <a:r>
              <a:rPr lang="en-US" b="1" dirty="0"/>
              <a:t>name </a:t>
            </a:r>
            <a:r>
              <a:rPr lang="en-US" dirty="0"/>
              <a:t>– The module/package name for the app. Used internally for finding assets.</a:t>
            </a:r>
          </a:p>
          <a:p>
            <a:pPr lvl="2"/>
            <a:r>
              <a:rPr lang="en-US" dirty="0"/>
              <a:t>Best practice: use </a:t>
            </a:r>
            <a:r>
              <a:rPr lang="en-US" b="1" dirty="0"/>
              <a:t>__name__</a:t>
            </a:r>
          </a:p>
          <a:p>
            <a:r>
              <a:rPr lang="en-US" dirty="0"/>
              <a:t>Optional:</a:t>
            </a:r>
          </a:p>
          <a:p>
            <a:pPr lvl="1"/>
            <a:r>
              <a:rPr lang="en-US" b="1" dirty="0"/>
              <a:t>server</a:t>
            </a:r>
            <a:r>
              <a:rPr lang="en-US" dirty="0"/>
              <a:t> – the Flask server instance. If not specified, Dash creates one</a:t>
            </a:r>
          </a:p>
          <a:p>
            <a:pPr lvl="1"/>
            <a:r>
              <a:rPr lang="en-US" b="1" dirty="0" err="1"/>
              <a:t>external_stylesheets</a:t>
            </a:r>
            <a:r>
              <a:rPr lang="en-US" dirty="0"/>
              <a:t> – load CSS stylesheets from an external server</a:t>
            </a:r>
          </a:p>
          <a:p>
            <a:pPr lvl="2"/>
            <a:r>
              <a:rPr lang="en-US" dirty="0"/>
              <a:t>Used to change look and feel</a:t>
            </a:r>
          </a:p>
          <a:p>
            <a:pPr lvl="1"/>
            <a:r>
              <a:rPr lang="en-US" b="1" dirty="0" err="1"/>
              <a:t>prevent_initial_callbacks</a:t>
            </a:r>
            <a:r>
              <a:rPr lang="en-US" b="1" dirty="0"/>
              <a:t> </a:t>
            </a:r>
            <a:r>
              <a:rPr lang="en-US" dirty="0"/>
              <a:t>– Dash normally executes callbacks once when their components are initially created, with empty inputs. You can prevent it per-callback. Pass </a:t>
            </a:r>
            <a:r>
              <a:rPr lang="en-US" b="1" dirty="0"/>
              <a:t>True</a:t>
            </a:r>
            <a:r>
              <a:rPr lang="en-US" dirty="0"/>
              <a:t> here to prevent for all callbacks.</a:t>
            </a:r>
          </a:p>
          <a:p>
            <a:pPr lvl="1"/>
            <a:r>
              <a:rPr lang="en-US" dirty="0"/>
              <a:t>Many others: </a:t>
            </a:r>
            <a:r>
              <a:rPr lang="en-US" dirty="0">
                <a:hlinkClick r:id="rId2"/>
              </a:rPr>
              <a:t>https://dash.plotly.com/</a:t>
            </a:r>
            <a:r>
              <a:rPr lang="en-US" dirty="0" err="1">
                <a:hlinkClick r:id="rId2"/>
              </a:rPr>
              <a:t>reference#dash.dash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8ABD-089F-96A7-642A-518AB1AF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093E0-DDD1-A75B-69E1-EB97D9472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Dash app is served as a regular HTML web page</a:t>
            </a:r>
          </a:p>
          <a:p>
            <a:r>
              <a:rPr lang="en-US" dirty="0"/>
              <a:t>Instead of coding directly in HTML, Dash uses python code</a:t>
            </a:r>
          </a:p>
          <a:p>
            <a:r>
              <a:rPr lang="en-US" dirty="0"/>
              <a:t>Use </a:t>
            </a:r>
            <a:r>
              <a:rPr lang="en-US" b="1" dirty="0" err="1"/>
              <a:t>app.layout</a:t>
            </a:r>
            <a:r>
              <a:rPr lang="en-US" dirty="0"/>
              <a:t> field to set the page content</a:t>
            </a:r>
          </a:p>
          <a:p>
            <a:r>
              <a:rPr lang="en-US" dirty="0"/>
              <a:t>Dash will convert it internally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429390-8F40-1737-865F-0C3921A3F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64107"/>
            <a:ext cx="5181600" cy="26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5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E912-FE97-E511-5649-10BBDCEB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B1FA-13B7-4CA5-EA10-F19E2DCD76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&lt;div&gt; </a:t>
            </a:r>
            <a:r>
              <a:rPr lang="en-US" dirty="0"/>
              <a:t>– division (section) </a:t>
            </a:r>
          </a:p>
          <a:p>
            <a:pPr lvl="1"/>
            <a:r>
              <a:rPr lang="en-US" dirty="0"/>
              <a:t>Container for other elements</a:t>
            </a:r>
          </a:p>
          <a:p>
            <a:r>
              <a:rPr lang="en-US" b="1" dirty="0"/>
              <a:t>&lt;h#&gt;</a:t>
            </a:r>
            <a:r>
              <a:rPr lang="en-US" dirty="0"/>
              <a:t> - heading</a:t>
            </a:r>
          </a:p>
          <a:p>
            <a:pPr lvl="1"/>
            <a:r>
              <a:rPr lang="en-US" dirty="0"/>
              <a:t>Displays larger, bolded text</a:t>
            </a:r>
          </a:p>
          <a:p>
            <a:pPr lvl="1"/>
            <a:r>
              <a:rPr lang="en-US" dirty="0"/>
              <a:t>Numbered 1-6 for large to small</a:t>
            </a:r>
          </a:p>
          <a:p>
            <a:r>
              <a:rPr lang="en-US" b="1" dirty="0"/>
              <a:t>&lt;</a:t>
            </a:r>
            <a:r>
              <a:rPr lang="en-US" b="1" dirty="0" err="1"/>
              <a:t>br</a:t>
            </a:r>
            <a:r>
              <a:rPr lang="en-US" b="1" dirty="0"/>
              <a:t>&gt; </a:t>
            </a:r>
            <a:r>
              <a:rPr lang="en-US" dirty="0"/>
              <a:t>- break</a:t>
            </a:r>
          </a:p>
          <a:p>
            <a:pPr lvl="1"/>
            <a:r>
              <a:rPr lang="en-US" dirty="0"/>
              <a:t>Inserts a line break</a:t>
            </a:r>
          </a:p>
          <a:p>
            <a:r>
              <a:rPr lang="en-US" b="1" dirty="0"/>
              <a:t>&lt;</a:t>
            </a:r>
            <a:r>
              <a:rPr lang="en-US" b="1" dirty="0" err="1"/>
              <a:t>hr</a:t>
            </a:r>
            <a:r>
              <a:rPr lang="en-US" b="1" dirty="0"/>
              <a:t>&gt; </a:t>
            </a:r>
            <a:r>
              <a:rPr lang="en-US" dirty="0"/>
              <a:t>- horizontal rule</a:t>
            </a:r>
          </a:p>
          <a:p>
            <a:pPr lvl="1"/>
            <a:r>
              <a:rPr lang="en-US" dirty="0"/>
              <a:t>Draws a line across the container</a:t>
            </a:r>
          </a:p>
          <a:p>
            <a:r>
              <a:rPr lang="en-US" b="1" dirty="0"/>
              <a:t>&lt;p&gt; </a:t>
            </a:r>
            <a:r>
              <a:rPr lang="en-US" dirty="0"/>
              <a:t>- paragraph</a:t>
            </a:r>
          </a:p>
          <a:p>
            <a:pPr lvl="1"/>
            <a:r>
              <a:rPr lang="en-US" dirty="0"/>
              <a:t>Groups text together for spacing and formatting</a:t>
            </a:r>
          </a:p>
          <a:p>
            <a:r>
              <a:rPr lang="en-US" b="1" dirty="0"/>
              <a:t>&lt;a&gt; </a:t>
            </a:r>
            <a:r>
              <a:rPr lang="en-US" dirty="0"/>
              <a:t>- link</a:t>
            </a:r>
          </a:p>
          <a:p>
            <a:pPr lvl="1"/>
            <a:r>
              <a:rPr lang="en-US" dirty="0"/>
              <a:t>Displays a clickable link to load another item</a:t>
            </a:r>
          </a:p>
          <a:p>
            <a:r>
              <a:rPr lang="en-US" b="1" dirty="0"/>
              <a:t>&lt;input&gt; </a:t>
            </a:r>
            <a:r>
              <a:rPr lang="en-US" dirty="0"/>
              <a:t>- input element</a:t>
            </a:r>
          </a:p>
          <a:p>
            <a:pPr lvl="1"/>
            <a:r>
              <a:rPr lang="en-US" dirty="0"/>
              <a:t>There are many different types for text, numeric, etc.</a:t>
            </a:r>
          </a:p>
          <a:p>
            <a:r>
              <a:rPr lang="en-US" b="1" dirty="0"/>
              <a:t>&lt;button&gt; </a:t>
            </a:r>
            <a:r>
              <a:rPr lang="en-US" dirty="0"/>
              <a:t>- button</a:t>
            </a:r>
          </a:p>
          <a:p>
            <a:r>
              <a:rPr lang="en-US" dirty="0"/>
              <a:t>Many more…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3ECE0B-677F-EE98-5618-3E1A67DFF8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7075" y="229053"/>
            <a:ext cx="3837030" cy="39413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75B5F-BA66-4C67-8B3B-B9F9C8F8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926" y="1598235"/>
            <a:ext cx="3904040" cy="4095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1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6872-0CF7-63CD-63EB-6EA890A3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Equivalent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15685-5803-AFAF-B42F-28AE9C8BCE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Dash has </a:t>
            </a:r>
            <a:r>
              <a:rPr lang="en-US" dirty="0" err="1"/>
              <a:t>api</a:t>
            </a:r>
            <a:r>
              <a:rPr lang="en-US" dirty="0"/>
              <a:t> for all of the HTML elements in </a:t>
            </a:r>
            <a:r>
              <a:rPr lang="en-US" b="1" dirty="0" err="1"/>
              <a:t>dash.html</a:t>
            </a:r>
            <a:endParaRPr lang="en-US" b="1" dirty="0"/>
          </a:p>
          <a:p>
            <a:pPr lvl="1"/>
            <a:r>
              <a:rPr lang="en-US" dirty="0"/>
              <a:t>Display only</a:t>
            </a:r>
          </a:p>
          <a:p>
            <a:r>
              <a:rPr lang="en-US" dirty="0"/>
              <a:t>Interactive elements are handled differently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A6C9C-E416-83CF-AB57-029716843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910" y="3524237"/>
            <a:ext cx="3928533" cy="31316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358891-BD73-0DB3-D99F-0E1E7C0A48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580353" y="591301"/>
            <a:ext cx="4196966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1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3721</TotalTime>
  <Words>1114</Words>
  <Application>Microsoft Macintosh PowerPoint</Application>
  <PresentationFormat>Widescreen</PresentationFormat>
  <Paragraphs>165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Calibri</vt:lpstr>
      <vt:lpstr>Tw Cen MT</vt:lpstr>
      <vt:lpstr>mbl</vt:lpstr>
      <vt:lpstr>Intermediate Data Science Programming</vt:lpstr>
      <vt:lpstr>Dash - Intro</vt:lpstr>
      <vt:lpstr>Anatomy of a Dash App</vt:lpstr>
      <vt:lpstr>Sidebar - Flask</vt:lpstr>
      <vt:lpstr>Initialization</vt:lpstr>
      <vt:lpstr>Dash Configuration Options</vt:lpstr>
      <vt:lpstr>Layout</vt:lpstr>
      <vt:lpstr>HTML Primer</vt:lpstr>
      <vt:lpstr>Dash Equivalent</vt:lpstr>
      <vt:lpstr>Dash Core Components</vt:lpstr>
      <vt:lpstr>Dash Core Components</vt:lpstr>
      <vt:lpstr>Dash DataTable</vt:lpstr>
      <vt:lpstr>Dash DAQ</vt:lpstr>
      <vt:lpstr>Dash Bootstrap Components</vt:lpstr>
      <vt:lpstr>Component Layout</vt:lpstr>
      <vt:lpstr>Inline-block Layout</vt:lpstr>
      <vt:lpstr>Starting the Server</vt:lpstr>
      <vt:lpstr>Homework – Simple Gas Mileage Dashboard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Data Science Programming</dc:title>
  <dc:creator>Josh Baran</dc:creator>
  <cp:lastModifiedBy>Josh Baran</cp:lastModifiedBy>
  <cp:revision>9</cp:revision>
  <dcterms:created xsi:type="dcterms:W3CDTF">2022-09-23T11:48:10Z</dcterms:created>
  <dcterms:modified xsi:type="dcterms:W3CDTF">2023-11-16T13:43:09Z</dcterms:modified>
</cp:coreProperties>
</file>