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0" r:id="rId17"/>
    <p:sldId id="272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6"/>
    <p:restoredTop sz="94740"/>
  </p:normalViewPr>
  <p:slideViewPr>
    <p:cSldViewPr snapToGrid="0" snapToObjects="1">
      <p:cViewPr varScale="1">
        <p:scale>
          <a:sx n="259" d="100"/>
          <a:sy n="259" d="100"/>
        </p:scale>
        <p:origin x="19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A60C2-66FF-914C-B46B-2240FBB5EE49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0F48E-92EB-E247-A41B-ECE3995CA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91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Show demo </a:t>
            </a:r>
            <a:r>
              <a:rPr lang="en-US" dirty="0"/>
              <a:t>of pan/zoom – cell 6/7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0F48E-92EB-E247-A41B-ECE3995CAA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66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demos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0F48E-92EB-E247-A41B-ECE3995CAA3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14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241D-A4A8-104B-8D0D-7F636A3ED499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EE75F-4FFF-644E-8385-F39F610AD97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32BFCE6-4AA8-2044-88D6-8D6CCBB80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4" y="6168483"/>
            <a:ext cx="2551612" cy="5529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C81EFA-648C-5F46-A8B5-36E1F7121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299" y="515224"/>
            <a:ext cx="1595402" cy="121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831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241D-A4A8-104B-8D0D-7F636A3ED499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EE75F-4FFF-644E-8385-F39F610AD97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5E92BEE-E1F9-0042-B57F-F7CA27A73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00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03973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800" b="0" i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0F56-B16F-5742-B04C-A990C9E87A4C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250A-7222-0843-B0CF-7A77FBDECA5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05BD1604-5B64-284B-893B-CBB8859EF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736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241D-A4A8-104B-8D0D-7F636A3ED499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EE75F-4FFF-644E-8385-F39F610AD97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FC5E23A-81EA-1242-B6C8-69CA19E4D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721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241D-A4A8-104B-8D0D-7F636A3ED499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EE75F-4FFF-644E-8385-F39F610AD97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3CEB61B8-CBF0-A148-92BD-4051F2F8D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265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241D-A4A8-104B-8D0D-7F636A3ED499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EE75F-4FFF-644E-8385-F39F610AD97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DB3B6198-98CE-134D-B640-E33F60AEB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49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241D-A4A8-104B-8D0D-7F636A3ED499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EE75F-4FFF-644E-8385-F39F610AD97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8A1D5F2-A8DC-124B-BBDE-8E099182D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5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241D-A4A8-104B-8D0D-7F636A3ED499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EE75F-4FFF-644E-8385-F39F610AD97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05BD1604-5B64-284B-893B-CBB8859EF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29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241D-A4A8-104B-8D0D-7F636A3ED499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EE75F-4FFF-644E-8385-F39F610AD97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E44DD33-D2D9-794F-A5B7-1AFB6AD87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74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241D-A4A8-104B-8D0D-7F636A3ED499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EE75F-4FFF-644E-8385-F39F610AD97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B196F55C-F068-294B-93A7-6DE8EC629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92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241D-A4A8-104B-8D0D-7F636A3ED499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EE75F-4FFF-644E-8385-F39F610AD97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873C708-53B0-B242-81E0-BCF54430D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01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241D-A4A8-104B-8D0D-7F636A3ED499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EE75F-4FFF-644E-8385-F39F610AD97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9E9F5A4-146C-F24A-96A2-7C728D229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52" y="6168483"/>
            <a:ext cx="2551612" cy="5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386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049241D-A4A8-104B-8D0D-7F636A3ED499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74EE75F-4FFF-644E-8385-F39F610AD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77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2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8C574-FDE2-27B3-102F-20B3CBD031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Intermediate Data Science Programming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BF82F4-F8C7-443E-773D-B4ADF7BACC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5. </a:t>
            </a:r>
            <a:r>
              <a:rPr lang="en-US" dirty="0" err="1"/>
              <a:t>Plotly</a:t>
            </a:r>
            <a:r>
              <a:rPr lang="en-US" dirty="0"/>
              <a:t> - Advanced Plots &amp; Subplots</a:t>
            </a:r>
          </a:p>
        </p:txBody>
      </p:sp>
    </p:spTree>
    <p:extLst>
      <p:ext uri="{BB962C8B-B14F-4D97-AF65-F5344CB8AC3E}">
        <p14:creationId xmlns:p14="http://schemas.microsoft.com/office/powerpoint/2010/main" val="1896016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0406F-65F8-1EA3-DA2F-49A8A92CA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Axes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90F7D-A9BA-8B50-CF57-AE0C56381BA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When plotting data with different ranges on one chart, </a:t>
            </a:r>
            <a:r>
              <a:rPr lang="en-US" dirty="0" err="1"/>
              <a:t>Plotly</a:t>
            </a:r>
            <a:r>
              <a:rPr lang="en-US" dirty="0"/>
              <a:t> can use multiple axis ranges</a:t>
            </a:r>
          </a:p>
          <a:p>
            <a:r>
              <a:rPr lang="en-US" dirty="0"/>
              <a:t>Create figure using a special case of </a:t>
            </a:r>
            <a:r>
              <a:rPr lang="en-US" b="1" dirty="0" err="1"/>
              <a:t>make_subplots</a:t>
            </a:r>
            <a:endParaRPr lang="en-US" b="1" dirty="0"/>
          </a:p>
          <a:p>
            <a:r>
              <a:rPr lang="en-US" dirty="0"/>
              <a:t>Then use </a:t>
            </a:r>
            <a:r>
              <a:rPr lang="en-US" b="1" dirty="0" err="1"/>
              <a:t>secondary_y</a:t>
            </a:r>
            <a:r>
              <a:rPr lang="en-US" b="1" dirty="0"/>
              <a:t> </a:t>
            </a:r>
            <a:r>
              <a:rPr lang="en-US" dirty="0"/>
              <a:t>to specify which traces go with the second axis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7D21EA-286D-9FEA-5281-5E0685E86A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78808" y="365125"/>
            <a:ext cx="5033218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930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DA364-DD56-3C1B-FA8F-FE3758F47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Subplots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2436D-753D-C114-F252-3F12D9BA6C9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/>
              <a:t>make_subplots</a:t>
            </a:r>
            <a:r>
              <a:rPr lang="en-US" dirty="0"/>
              <a:t> main use is for making subplots – multiple charts in one in a grid layout</a:t>
            </a:r>
          </a:p>
          <a:p>
            <a:pPr lvl="1"/>
            <a:r>
              <a:rPr lang="en-US" b="1" dirty="0"/>
              <a:t>rows </a:t>
            </a:r>
            <a:r>
              <a:rPr lang="en-US" dirty="0"/>
              <a:t>– the number of rows</a:t>
            </a:r>
          </a:p>
          <a:p>
            <a:pPr lvl="1"/>
            <a:r>
              <a:rPr lang="en-US" b="1" dirty="0"/>
              <a:t>cols</a:t>
            </a:r>
            <a:r>
              <a:rPr lang="en-US" dirty="0"/>
              <a:t> – the number of columns</a:t>
            </a:r>
          </a:p>
          <a:p>
            <a:r>
              <a:rPr lang="en-US" dirty="0"/>
              <a:t>When adding traces, use </a:t>
            </a:r>
            <a:r>
              <a:rPr lang="en-US" b="1" dirty="0"/>
              <a:t>row</a:t>
            </a:r>
            <a:r>
              <a:rPr lang="en-US" dirty="0"/>
              <a:t> and </a:t>
            </a:r>
            <a:r>
              <a:rPr lang="en-US" b="1" dirty="0"/>
              <a:t>col</a:t>
            </a:r>
            <a:r>
              <a:rPr lang="en-US" dirty="0"/>
              <a:t> to specify where the trace goes in the grid</a:t>
            </a:r>
          </a:p>
          <a:p>
            <a:r>
              <a:rPr lang="en-US" b="1" dirty="0"/>
              <a:t>row </a:t>
            </a:r>
            <a:r>
              <a:rPr lang="en-US" dirty="0"/>
              <a:t>and </a:t>
            </a:r>
            <a:r>
              <a:rPr lang="en-US" b="1" dirty="0"/>
              <a:t>col</a:t>
            </a:r>
            <a:r>
              <a:rPr lang="en-US" dirty="0"/>
              <a:t> also work in </a:t>
            </a:r>
            <a:r>
              <a:rPr lang="en-US" b="1" dirty="0"/>
              <a:t>update_*axes()</a:t>
            </a:r>
            <a:r>
              <a:rPr lang="en-US" dirty="0"/>
              <a:t> 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4BB8E8-0089-5E26-DF3E-52624BFE3C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199" y="2364658"/>
            <a:ext cx="5973653" cy="289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413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58A4F-094D-737C-0991-15D21DCD6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Subplots – shared axes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42B3B-2F60-37E8-07DF-8A3DD06AE4D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Subplots can share axes using </a:t>
            </a:r>
            <a:r>
              <a:rPr lang="en-US" b="1" dirty="0"/>
              <a:t>shared_*axes </a:t>
            </a:r>
            <a:r>
              <a:rPr lang="en-US" dirty="0"/>
              <a:t>in </a:t>
            </a:r>
            <a:r>
              <a:rPr lang="en-US" b="1" dirty="0" err="1"/>
              <a:t>make_subplots</a:t>
            </a:r>
            <a:endParaRPr lang="en-US" b="1" dirty="0"/>
          </a:p>
          <a:p>
            <a:r>
              <a:rPr lang="en-US" dirty="0"/>
              <a:t>It will remove the axis labels on all but one chart to save space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3FBD8C-813A-34FB-ECF3-A054B98309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199" y="2472813"/>
            <a:ext cx="6006777" cy="268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71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B98D7-0C34-5AF3-B598-13E36320E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Subplots – row/column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5A1BC-9F91-9AA5-67D6-126B183D11F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Each row and column can have a different size</a:t>
            </a:r>
            <a:endParaRPr lang="en-US" b="1" dirty="0"/>
          </a:p>
          <a:p>
            <a:r>
              <a:rPr lang="en-US" dirty="0"/>
              <a:t>In </a:t>
            </a:r>
            <a:r>
              <a:rPr lang="en-US" b="1" dirty="0" err="1"/>
              <a:t>make_subplots</a:t>
            </a:r>
            <a:r>
              <a:rPr lang="en-US" dirty="0"/>
              <a:t>:</a:t>
            </a:r>
          </a:p>
          <a:p>
            <a:pPr lvl="1"/>
            <a:r>
              <a:rPr lang="en-US" b="1" dirty="0" err="1"/>
              <a:t>row_heights</a:t>
            </a:r>
            <a:endParaRPr lang="en-US" b="1" dirty="0"/>
          </a:p>
          <a:p>
            <a:pPr lvl="1"/>
            <a:r>
              <a:rPr lang="en-US" b="1" dirty="0" err="1"/>
              <a:t>column_widths</a:t>
            </a:r>
            <a:endParaRPr lang="en-US" b="1" dirty="0"/>
          </a:p>
          <a:p>
            <a:r>
              <a:rPr lang="en-US" dirty="0"/>
              <a:t>Pass a list of numbers to set the relative sizes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E9BFD8-76F1-D919-E78A-9F258509FD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369574"/>
            <a:ext cx="5992884" cy="287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14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4518C-549F-8708-5EC0-81552711D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Subplots -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2D922-AD33-387D-95C2-2F28AD993CC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grid layout is flexible</a:t>
            </a:r>
          </a:p>
          <a:p>
            <a:r>
              <a:rPr lang="en-US" dirty="0"/>
              <a:t>Use </a:t>
            </a:r>
            <a:r>
              <a:rPr lang="en-US" b="1" dirty="0"/>
              <a:t>specs</a:t>
            </a:r>
            <a:r>
              <a:rPr lang="en-US" dirty="0"/>
              <a:t> parameter of </a:t>
            </a:r>
            <a:r>
              <a:rPr lang="en-US" b="1" dirty="0" err="1"/>
              <a:t>make_subplots</a:t>
            </a:r>
            <a:r>
              <a:rPr lang="en-US" dirty="0"/>
              <a:t> to specify row and column spanning</a:t>
            </a:r>
          </a:p>
          <a:p>
            <a:r>
              <a:rPr lang="en-US" dirty="0"/>
              <a:t>Takes a nested list that matches the grid </a:t>
            </a:r>
          </a:p>
          <a:p>
            <a:r>
              <a:rPr lang="en-US" dirty="0"/>
              <a:t>Use a </a:t>
            </a:r>
            <a:r>
              <a:rPr lang="en-US" dirty="0" err="1"/>
              <a:t>dict</a:t>
            </a:r>
            <a:r>
              <a:rPr lang="en-US" dirty="0"/>
              <a:t> with </a:t>
            </a:r>
            <a:r>
              <a:rPr lang="en-US" b="1" dirty="0" err="1"/>
              <a:t>rowspan</a:t>
            </a:r>
            <a:r>
              <a:rPr lang="en-US" dirty="0"/>
              <a:t> or </a:t>
            </a:r>
            <a:r>
              <a:rPr lang="en-US" b="1" dirty="0" err="1"/>
              <a:t>colspan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8DF8F4-B271-2AC9-DC64-289F07D2C8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01731" y="390945"/>
            <a:ext cx="4152069" cy="578601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637CD72-0B05-2949-FA37-70F01A89AF86}"/>
              </a:ext>
            </a:extLst>
          </p:cNvPr>
          <p:cNvCxnSpPr>
            <a:cxnSpLocks/>
          </p:cNvCxnSpPr>
          <p:nvPr/>
        </p:nvCxnSpPr>
        <p:spPr>
          <a:xfrm>
            <a:off x="7531510" y="3583858"/>
            <a:ext cx="33507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E55361-AA16-568B-EC9D-13773E1237EA}"/>
              </a:ext>
            </a:extLst>
          </p:cNvPr>
          <p:cNvCxnSpPr>
            <a:cxnSpLocks/>
          </p:cNvCxnSpPr>
          <p:nvPr/>
        </p:nvCxnSpPr>
        <p:spPr>
          <a:xfrm>
            <a:off x="7531510" y="4213122"/>
            <a:ext cx="33507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417AEC7-5E13-61D6-5F6A-2634C25F6976}"/>
              </a:ext>
            </a:extLst>
          </p:cNvPr>
          <p:cNvCxnSpPr>
            <a:cxnSpLocks/>
          </p:cNvCxnSpPr>
          <p:nvPr/>
        </p:nvCxnSpPr>
        <p:spPr>
          <a:xfrm>
            <a:off x="7531510" y="4842387"/>
            <a:ext cx="33507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4F26C35-23FD-61B0-380D-A4C7060A5A06}"/>
              </a:ext>
            </a:extLst>
          </p:cNvPr>
          <p:cNvCxnSpPr>
            <a:cxnSpLocks/>
          </p:cNvCxnSpPr>
          <p:nvPr/>
        </p:nvCxnSpPr>
        <p:spPr>
          <a:xfrm>
            <a:off x="7531510" y="5496232"/>
            <a:ext cx="33507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1840C5B-C36E-BE34-810B-AB450FE815F9}"/>
              </a:ext>
            </a:extLst>
          </p:cNvPr>
          <p:cNvCxnSpPr>
            <a:cxnSpLocks/>
            <a:endCxn id="5" idx="2"/>
          </p:cNvCxnSpPr>
          <p:nvPr/>
        </p:nvCxnSpPr>
        <p:spPr>
          <a:xfrm>
            <a:off x="9271819" y="2910348"/>
            <a:ext cx="5947" cy="32666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6F140F1-3BEA-F32B-7109-B9A4D0A7E645}"/>
              </a:ext>
            </a:extLst>
          </p:cNvPr>
          <p:cNvSpPr txBox="1"/>
          <p:nvPr/>
        </p:nvSpPr>
        <p:spPr>
          <a:xfrm>
            <a:off x="8303342" y="2649794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D4E4A9-E421-3345-5D98-EFBDBC6F3870}"/>
              </a:ext>
            </a:extLst>
          </p:cNvPr>
          <p:cNvSpPr txBox="1"/>
          <p:nvPr/>
        </p:nvSpPr>
        <p:spPr>
          <a:xfrm>
            <a:off x="9920349" y="270293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9F25CC-45BF-683E-D6B4-19DDBA4F8D0E}"/>
              </a:ext>
            </a:extLst>
          </p:cNvPr>
          <p:cNvSpPr txBox="1"/>
          <p:nvPr/>
        </p:nvSpPr>
        <p:spPr>
          <a:xfrm>
            <a:off x="6990736" y="309928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BD7E63-7EC0-6DDC-4608-641DC175B417}"/>
              </a:ext>
            </a:extLst>
          </p:cNvPr>
          <p:cNvSpPr txBox="1"/>
          <p:nvPr/>
        </p:nvSpPr>
        <p:spPr>
          <a:xfrm>
            <a:off x="6990736" y="3749159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3F9F45-FC27-2CD7-D904-0C3ACA03FB28}"/>
              </a:ext>
            </a:extLst>
          </p:cNvPr>
          <p:cNvSpPr txBox="1"/>
          <p:nvPr/>
        </p:nvSpPr>
        <p:spPr>
          <a:xfrm>
            <a:off x="6990736" y="4358989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B175D86-7820-677D-2455-0640A52E6FB1}"/>
              </a:ext>
            </a:extLst>
          </p:cNvPr>
          <p:cNvSpPr txBox="1"/>
          <p:nvPr/>
        </p:nvSpPr>
        <p:spPr>
          <a:xfrm>
            <a:off x="6990736" y="4968819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F095A4-AA2B-9F9A-6F04-6B190FC9380B}"/>
              </a:ext>
            </a:extLst>
          </p:cNvPr>
          <p:cNvSpPr txBox="1"/>
          <p:nvPr/>
        </p:nvSpPr>
        <p:spPr>
          <a:xfrm>
            <a:off x="6990736" y="5638801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5771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E954D-1E1F-198C-0460-5AAF2B324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36825-FA29-A02B-66DB-02EDF71C938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Text labels can be added to charts in two ways:</a:t>
            </a:r>
          </a:p>
          <a:p>
            <a:pPr lvl="1"/>
            <a:r>
              <a:rPr lang="en-US" dirty="0"/>
              <a:t>Scatter trace with </a:t>
            </a:r>
            <a:r>
              <a:rPr lang="en-US" b="1" dirty="0"/>
              <a:t>text</a:t>
            </a:r>
            <a:r>
              <a:rPr lang="en-US" dirty="0"/>
              <a:t> parameter for data to use</a:t>
            </a:r>
          </a:p>
          <a:p>
            <a:pPr lvl="2"/>
            <a:r>
              <a:rPr lang="en-US" dirty="0"/>
              <a:t>Positions by data coordinates</a:t>
            </a:r>
          </a:p>
          <a:p>
            <a:pPr lvl="1"/>
            <a:r>
              <a:rPr lang="en-US" dirty="0" err="1"/>
              <a:t>figure.</a:t>
            </a:r>
            <a:r>
              <a:rPr lang="en-US" b="1" dirty="0" err="1"/>
              <a:t>add_annotation</a:t>
            </a:r>
            <a:r>
              <a:rPr lang="en-US" b="1" dirty="0"/>
              <a:t>()</a:t>
            </a:r>
          </a:p>
          <a:p>
            <a:pPr lvl="2"/>
            <a:r>
              <a:rPr lang="en-US" dirty="0"/>
              <a:t>Absolute positioning:</a:t>
            </a:r>
          </a:p>
          <a:p>
            <a:pPr lvl="3"/>
            <a:r>
              <a:rPr lang="en-US" dirty="0"/>
              <a:t>Set </a:t>
            </a:r>
            <a:r>
              <a:rPr lang="en-US" b="1" dirty="0"/>
              <a:t>x</a:t>
            </a:r>
            <a:r>
              <a:rPr lang="en-US" dirty="0"/>
              <a:t> and </a:t>
            </a:r>
            <a:r>
              <a:rPr lang="en-US" b="1" dirty="0"/>
              <a:t>y</a:t>
            </a:r>
            <a:r>
              <a:rPr lang="en-US" dirty="0"/>
              <a:t> to number between 0 and 1</a:t>
            </a:r>
          </a:p>
          <a:p>
            <a:pPr lvl="3"/>
            <a:r>
              <a:rPr lang="en-US" dirty="0"/>
              <a:t>Set </a:t>
            </a:r>
            <a:r>
              <a:rPr lang="en-US" b="1" dirty="0" err="1"/>
              <a:t>xref</a:t>
            </a:r>
            <a:r>
              <a:rPr lang="en-US" dirty="0"/>
              <a:t> and </a:t>
            </a:r>
            <a:r>
              <a:rPr lang="en-US" b="1" dirty="0" err="1"/>
              <a:t>yref</a:t>
            </a:r>
            <a:r>
              <a:rPr lang="en-US" dirty="0"/>
              <a:t> to ‘paper’</a:t>
            </a:r>
          </a:p>
          <a:p>
            <a:pPr lvl="3"/>
            <a:r>
              <a:rPr lang="en-US" dirty="0"/>
              <a:t>Note: absolute position does not move with pan/zoom</a:t>
            </a:r>
          </a:p>
          <a:p>
            <a:pPr lvl="2"/>
            <a:r>
              <a:rPr lang="en-US" dirty="0"/>
              <a:t>Can optionally display an arrow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655B768-A94D-66C3-E4E2-7A053C916D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199" y="2389240"/>
            <a:ext cx="5952027" cy="285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33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9A532-F297-8DA3-E4B0-F2A731AE7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E50EC-ED59-7743-FB23-6B02402EB5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Shapes can be drawn, also in two ways similar to text:</a:t>
            </a:r>
          </a:p>
          <a:p>
            <a:pPr lvl="1"/>
            <a:r>
              <a:rPr lang="en-US" dirty="0"/>
              <a:t>Scatter plot with lines and </a:t>
            </a:r>
            <a:r>
              <a:rPr lang="en-US" b="1" dirty="0"/>
              <a:t>fill=‘</a:t>
            </a:r>
            <a:r>
              <a:rPr lang="en-US" b="1" dirty="0" err="1"/>
              <a:t>toself</a:t>
            </a:r>
            <a:r>
              <a:rPr lang="en-US" b="1" dirty="0"/>
              <a:t>’</a:t>
            </a:r>
          </a:p>
          <a:p>
            <a:pPr lvl="2"/>
            <a:r>
              <a:rPr lang="en-US" dirty="0"/>
              <a:t>Positions by data coordinates</a:t>
            </a:r>
          </a:p>
          <a:p>
            <a:pPr lvl="1"/>
            <a:r>
              <a:rPr lang="en-US" dirty="0" err="1"/>
              <a:t>figure.</a:t>
            </a:r>
            <a:r>
              <a:rPr lang="en-US" b="1" dirty="0" err="1"/>
              <a:t>add_shape</a:t>
            </a:r>
            <a:r>
              <a:rPr lang="en-US" b="1" dirty="0"/>
              <a:t>()</a:t>
            </a:r>
          </a:p>
          <a:p>
            <a:pPr lvl="2"/>
            <a:r>
              <a:rPr lang="en-US" dirty="0"/>
              <a:t>Can position by data cords or absolute</a:t>
            </a:r>
          </a:p>
          <a:p>
            <a:pPr lvl="3"/>
            <a:r>
              <a:rPr lang="en-US" dirty="0"/>
              <a:t>Again, absolute does not move with pan/zoom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23C102-5CAD-977B-3F7C-6D00295711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325330"/>
            <a:ext cx="6007606" cy="294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176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66B44-A618-63A3-63E7-285D0ADDA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76AD3-2940-9A0D-8EA5-D7250529F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Charts can be animated to show changes over time</a:t>
            </a:r>
          </a:p>
          <a:p>
            <a:r>
              <a:rPr lang="en-US" dirty="0" err="1"/>
              <a:t>Plotly</a:t>
            </a:r>
            <a:r>
              <a:rPr lang="en-US" dirty="0"/>
              <a:t> express can animate based on the data</a:t>
            </a:r>
          </a:p>
          <a:p>
            <a:pPr lvl="1"/>
            <a:r>
              <a:rPr lang="en-US" b="1" dirty="0" err="1"/>
              <a:t>animation_frame</a:t>
            </a:r>
            <a:r>
              <a:rPr lang="en-US" b="1" dirty="0"/>
              <a:t> </a:t>
            </a:r>
            <a:r>
              <a:rPr lang="en-US" dirty="0"/>
              <a:t>– the field to use for the ’elapsed time’</a:t>
            </a:r>
          </a:p>
          <a:p>
            <a:pPr lvl="1"/>
            <a:r>
              <a:rPr lang="en-US" b="1" dirty="0" err="1"/>
              <a:t>animation_group</a:t>
            </a:r>
            <a:r>
              <a:rPr lang="en-US" dirty="0"/>
              <a:t> – how to group the data, e.g. determines which rows from each animation frame go together</a:t>
            </a:r>
          </a:p>
          <a:p>
            <a:pPr lvl="2"/>
            <a:r>
              <a:rPr lang="en-US" dirty="0" err="1"/>
              <a:t>Plotly</a:t>
            </a:r>
            <a:r>
              <a:rPr lang="en-US" dirty="0"/>
              <a:t> can “guess” this, but sometimes fails</a:t>
            </a:r>
          </a:p>
          <a:p>
            <a:r>
              <a:rPr lang="en-US" dirty="0"/>
              <a:t>Graph Objects animates based on a list of Frames</a:t>
            </a:r>
          </a:p>
          <a:p>
            <a:pPr lvl="1"/>
            <a:r>
              <a:rPr lang="en-US" dirty="0"/>
              <a:t>You need to set up each frame yourself</a:t>
            </a:r>
          </a:p>
        </p:txBody>
      </p:sp>
    </p:spTree>
    <p:extLst>
      <p:ext uri="{BB962C8B-B14F-4D97-AF65-F5344CB8AC3E}">
        <p14:creationId xmlns:p14="http://schemas.microsoft.com/office/powerpoint/2010/main" val="61647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C7807-0F89-E516-427F-BADB8BD95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74D07-8EA4-75E9-BDA2-94256BA28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Again, no assigned homework this session</a:t>
            </a:r>
          </a:p>
          <a:p>
            <a:r>
              <a:rPr lang="en-US" dirty="0"/>
              <a:t>Instead, just think about: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these topics can be applied to your projects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If your projects have any other needs not covered so far</a:t>
            </a:r>
          </a:p>
          <a:p>
            <a:r>
              <a:rPr lang="en-US" dirty="0"/>
              <a:t>No need to report in class, however contact me for a call to discuss</a:t>
            </a:r>
          </a:p>
        </p:txBody>
      </p:sp>
    </p:spTree>
    <p:extLst>
      <p:ext uri="{BB962C8B-B14F-4D97-AF65-F5344CB8AC3E}">
        <p14:creationId xmlns:p14="http://schemas.microsoft.com/office/powerpoint/2010/main" val="948592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2F27A-05DC-39BA-5704-DC4714638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Axis Customization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27B75-9BBB-52BB-2734-8FB9BF4AD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Plotly</a:t>
            </a:r>
            <a:r>
              <a:rPr lang="en-US" dirty="0"/>
              <a:t> does a “best guess” for axis settings based on the data:</a:t>
            </a:r>
          </a:p>
          <a:p>
            <a:pPr lvl="1"/>
            <a:r>
              <a:rPr lang="en-US" dirty="0"/>
              <a:t>Titles</a:t>
            </a:r>
          </a:p>
          <a:p>
            <a:pPr lvl="1"/>
            <a:r>
              <a:rPr lang="en-US" dirty="0"/>
              <a:t>Tick values and labels</a:t>
            </a:r>
          </a:p>
          <a:p>
            <a:pPr lvl="1"/>
            <a:r>
              <a:rPr lang="en-US" dirty="0"/>
              <a:t>Range</a:t>
            </a:r>
          </a:p>
          <a:p>
            <a:pPr lvl="1"/>
            <a:r>
              <a:rPr lang="en-US" dirty="0"/>
              <a:t>Grid lines</a:t>
            </a:r>
          </a:p>
          <a:p>
            <a:r>
              <a:rPr lang="en-US" dirty="0"/>
              <a:t>All of these settings can be overridden</a:t>
            </a:r>
          </a:p>
          <a:p>
            <a:r>
              <a:rPr lang="en-US" dirty="0"/>
              <a:t>Set axis settings using:</a:t>
            </a:r>
          </a:p>
          <a:p>
            <a:pPr lvl="1"/>
            <a:r>
              <a:rPr lang="en-US" b="1" dirty="0" err="1"/>
              <a:t>update_xaxis</a:t>
            </a:r>
            <a:r>
              <a:rPr lang="en-US" b="1" dirty="0"/>
              <a:t>()</a:t>
            </a:r>
          </a:p>
          <a:p>
            <a:pPr lvl="1"/>
            <a:r>
              <a:rPr lang="en-US" b="1" dirty="0" err="1"/>
              <a:t>update_yaxis</a:t>
            </a:r>
            <a:r>
              <a:rPr lang="en-US" b="1" dirty="0"/>
              <a:t>()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8422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DFFFE-5221-2AFD-D123-20B19FEA8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Axis Titles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4167C-066F-65A5-B7B8-D343F3D0825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Default is the name of the data field</a:t>
            </a:r>
          </a:p>
          <a:p>
            <a:r>
              <a:rPr lang="en-US" dirty="0"/>
              <a:t>Set the axis titles using </a:t>
            </a:r>
            <a:r>
              <a:rPr lang="en-US" b="1" dirty="0" err="1"/>
              <a:t>title_text</a:t>
            </a:r>
            <a:endParaRPr lang="en-US" b="1" dirty="0"/>
          </a:p>
          <a:p>
            <a:r>
              <a:rPr lang="en-US" dirty="0"/>
              <a:t>Set the font using </a:t>
            </a:r>
            <a:r>
              <a:rPr lang="en-US" b="1" dirty="0" err="1"/>
              <a:t>title_font</a:t>
            </a:r>
            <a:endParaRPr lang="en-US" b="1" dirty="0"/>
          </a:p>
          <a:p>
            <a:pPr lvl="1"/>
            <a:r>
              <a:rPr lang="en-US" dirty="0"/>
              <a:t>Takes a </a:t>
            </a:r>
            <a:r>
              <a:rPr lang="en-US" dirty="0" err="1"/>
              <a:t>dict</a:t>
            </a:r>
            <a:r>
              <a:rPr lang="en-US" dirty="0"/>
              <a:t> of:</a:t>
            </a:r>
          </a:p>
          <a:p>
            <a:pPr lvl="2"/>
            <a:r>
              <a:rPr lang="en-US" b="1" dirty="0"/>
              <a:t>family </a:t>
            </a:r>
            <a:r>
              <a:rPr lang="en-US" dirty="0"/>
              <a:t>– Name of the font</a:t>
            </a:r>
          </a:p>
          <a:p>
            <a:pPr lvl="2"/>
            <a:r>
              <a:rPr lang="en-US" b="1" dirty="0"/>
              <a:t>size</a:t>
            </a:r>
          </a:p>
          <a:p>
            <a:pPr lvl="2"/>
            <a:r>
              <a:rPr lang="en-US" b="1" dirty="0"/>
              <a:t>color</a:t>
            </a:r>
          </a:p>
          <a:p>
            <a:r>
              <a:rPr lang="en-US" dirty="0"/>
              <a:t>Set position using </a:t>
            </a:r>
            <a:r>
              <a:rPr lang="en-US" b="1" dirty="0" err="1"/>
              <a:t>title_standoff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9407F1D-9DDB-0692-78AC-E00BD62ACB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43641" y="375725"/>
            <a:ext cx="5384449" cy="580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38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8E99A-5205-8E6F-30A1-6F3E26CA5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Ticks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E23BCF-082D-9D8D-CD63-2A004BCF28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Ticks are the points along each axis that are labeled</a:t>
            </a:r>
          </a:p>
          <a:p>
            <a:r>
              <a:rPr lang="en-US" dirty="0"/>
              <a:t>Many attributes can be configured: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B6B89-BBEA-FDF0-4409-2C3EBE87C17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Specify tick values:</a:t>
            </a:r>
          </a:p>
          <a:p>
            <a:pPr lvl="1"/>
            <a:r>
              <a:rPr lang="en-US" dirty="0"/>
              <a:t>Start value and space between</a:t>
            </a:r>
          </a:p>
          <a:p>
            <a:pPr lvl="1"/>
            <a:r>
              <a:rPr lang="en-US" dirty="0"/>
              <a:t>Enumerated values</a:t>
            </a:r>
          </a:p>
          <a:p>
            <a:r>
              <a:rPr lang="en-US" dirty="0"/>
              <a:t>Tick Labels: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Position</a:t>
            </a:r>
          </a:p>
          <a:p>
            <a:pPr lvl="1"/>
            <a:r>
              <a:rPr lang="en-US" dirty="0"/>
              <a:t>Font</a:t>
            </a:r>
          </a:p>
          <a:p>
            <a:pPr lvl="1"/>
            <a:r>
              <a:rPr lang="en-US" dirty="0"/>
              <a:t>Rotation</a:t>
            </a:r>
          </a:p>
          <a:p>
            <a:pPr lvl="1"/>
            <a:r>
              <a:rPr lang="en-US" dirty="0"/>
              <a:t>Skipping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32E29D-7CE7-6ED1-CB3C-43E7EAC646E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Marks</a:t>
            </a:r>
          </a:p>
          <a:p>
            <a:pPr lvl="1"/>
            <a:r>
              <a:rPr lang="en-US" dirty="0"/>
              <a:t>Show/hide marks</a:t>
            </a:r>
          </a:p>
          <a:p>
            <a:pPr lvl="1"/>
            <a:r>
              <a:rPr lang="en-US" dirty="0"/>
              <a:t>Position</a:t>
            </a:r>
          </a:p>
          <a:p>
            <a:pPr lvl="1"/>
            <a:r>
              <a:rPr lang="en-US" dirty="0"/>
              <a:t>Size</a:t>
            </a:r>
          </a:p>
          <a:p>
            <a:pPr lvl="1"/>
            <a:r>
              <a:rPr lang="en-US" dirty="0"/>
              <a:t>Color</a:t>
            </a:r>
          </a:p>
          <a:p>
            <a:r>
              <a:rPr lang="en-US" dirty="0"/>
              <a:t>Minor marks</a:t>
            </a:r>
          </a:p>
        </p:txBody>
      </p:sp>
    </p:spTree>
    <p:extLst>
      <p:ext uri="{BB962C8B-B14F-4D97-AF65-F5344CB8AC3E}">
        <p14:creationId xmlns:p14="http://schemas.microsoft.com/office/powerpoint/2010/main" val="1172789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8FE25-0A69-558F-80A4-FB12F9011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Tick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E358D-F191-6EEE-059B-6564196DDF1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Start and spacing</a:t>
            </a:r>
          </a:p>
          <a:p>
            <a:pPr lvl="1"/>
            <a:r>
              <a:rPr lang="en-US" b="1" dirty="0"/>
              <a:t>tick0 </a:t>
            </a:r>
            <a:r>
              <a:rPr lang="en-US" dirty="0"/>
              <a:t>– start value</a:t>
            </a:r>
            <a:endParaRPr lang="en-US" b="1" dirty="0"/>
          </a:p>
          <a:p>
            <a:pPr lvl="1"/>
            <a:r>
              <a:rPr lang="en-US" b="1" dirty="0" err="1"/>
              <a:t>dtick</a:t>
            </a:r>
            <a:r>
              <a:rPr lang="en-US" b="1" dirty="0"/>
              <a:t> </a:t>
            </a:r>
            <a:r>
              <a:rPr lang="en-US" dirty="0"/>
              <a:t>– space between</a:t>
            </a:r>
          </a:p>
          <a:p>
            <a:r>
              <a:rPr lang="en-US" dirty="0"/>
              <a:t>Enumerated Values</a:t>
            </a:r>
          </a:p>
          <a:p>
            <a:pPr lvl="1"/>
            <a:r>
              <a:rPr lang="en-US" b="1" dirty="0" err="1"/>
              <a:t>tickvals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2CED5A-6B93-1DB7-CEDF-28792CE201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60769" y="1406013"/>
            <a:ext cx="6969432" cy="413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0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AFA59-BE71-58D9-53F2-9762A3894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Tick Labels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DDC4D-A55A-8A29-357C-1F8FC57DBB5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err="1"/>
              <a:t>ticktext</a:t>
            </a:r>
            <a:r>
              <a:rPr lang="en-US" dirty="0"/>
              <a:t> – override tick label text</a:t>
            </a:r>
          </a:p>
          <a:p>
            <a:pPr lvl="1"/>
            <a:r>
              <a:rPr lang="en-US" b="1" dirty="0"/>
              <a:t>Note:</a:t>
            </a:r>
            <a:r>
              <a:rPr lang="en-US" dirty="0"/>
              <a:t> only works with </a:t>
            </a:r>
            <a:r>
              <a:rPr lang="en-US" b="1" dirty="0" err="1"/>
              <a:t>tickvals</a:t>
            </a:r>
            <a:endParaRPr lang="en-US" b="1" dirty="0"/>
          </a:p>
          <a:p>
            <a:r>
              <a:rPr lang="en-US" b="1" dirty="0" err="1"/>
              <a:t>tickangle</a:t>
            </a:r>
            <a:r>
              <a:rPr lang="en-US" dirty="0"/>
              <a:t> - angle</a:t>
            </a:r>
            <a:endParaRPr lang="en-US" b="1" dirty="0"/>
          </a:p>
          <a:p>
            <a:r>
              <a:rPr lang="en-US" b="1" dirty="0" err="1"/>
              <a:t>ticklabelposition</a:t>
            </a:r>
            <a:r>
              <a:rPr lang="en-US" b="1" dirty="0"/>
              <a:t> </a:t>
            </a:r>
            <a:r>
              <a:rPr lang="en-US" dirty="0"/>
              <a:t>– position</a:t>
            </a:r>
          </a:p>
          <a:p>
            <a:r>
              <a:rPr lang="en-US" b="1" dirty="0" err="1"/>
              <a:t>tickfont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dirty="0" err="1"/>
              <a:t>dict</a:t>
            </a:r>
            <a:r>
              <a:rPr lang="en-US" dirty="0"/>
              <a:t>, same as titles</a:t>
            </a:r>
          </a:p>
          <a:p>
            <a:r>
              <a:rPr lang="en-US" b="1" dirty="0" err="1"/>
              <a:t>ticklabelstep</a:t>
            </a:r>
            <a:r>
              <a:rPr lang="en-US" b="1" dirty="0"/>
              <a:t> </a:t>
            </a:r>
            <a:r>
              <a:rPr lang="en-US" dirty="0"/>
              <a:t>– skip labels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BBD074-AE7D-F314-844A-9595490BFC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6159" y="1764890"/>
            <a:ext cx="6139963" cy="386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26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ED3BE-BE78-5C41-E6DA-B4A30124C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Tick 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85BD5-CD0A-C974-B8B7-721D8328D64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ticks </a:t>
            </a:r>
            <a:r>
              <a:rPr lang="en-US" dirty="0"/>
              <a:t>– show ticks at position</a:t>
            </a:r>
          </a:p>
          <a:p>
            <a:r>
              <a:rPr lang="en-US" dirty="0"/>
              <a:t>Size</a:t>
            </a:r>
          </a:p>
          <a:p>
            <a:pPr lvl="1"/>
            <a:r>
              <a:rPr lang="en-US" b="1" dirty="0" err="1"/>
              <a:t>tickwidth</a:t>
            </a:r>
            <a:endParaRPr lang="en-US" b="1" dirty="0"/>
          </a:p>
          <a:p>
            <a:pPr lvl="1"/>
            <a:r>
              <a:rPr lang="en-US" b="1" dirty="0" err="1"/>
              <a:t>ticklen</a:t>
            </a:r>
            <a:endParaRPr lang="en-US" b="1" dirty="0"/>
          </a:p>
          <a:p>
            <a:r>
              <a:rPr lang="en-US" b="1" dirty="0" err="1"/>
              <a:t>tickcolor</a:t>
            </a:r>
            <a:endParaRPr lang="en-US" b="1" dirty="0"/>
          </a:p>
          <a:p>
            <a:r>
              <a:rPr lang="en-US" b="1" dirty="0"/>
              <a:t>minor_* </a:t>
            </a:r>
            <a:r>
              <a:rPr lang="en-US" dirty="0"/>
              <a:t>– use with any of the above settings to show minor ticks</a:t>
            </a:r>
            <a:endParaRPr lang="en-US" b="1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4110AFE-7295-813D-628F-B38FA2A0F2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4931" y="1538749"/>
            <a:ext cx="6171604" cy="424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28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E8E12-4E92-5577-4F06-2C3A5BFCA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Axis Range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1B31E-4DE8-476E-8D6D-42401671D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the initial range using </a:t>
            </a:r>
            <a:r>
              <a:rPr lang="en-US" b="1" dirty="0"/>
              <a:t>range</a:t>
            </a:r>
          </a:p>
          <a:p>
            <a:pPr lvl="1"/>
            <a:r>
              <a:rPr lang="en-US" dirty="0"/>
              <a:t>Can reverse the axis by swapping the range values</a:t>
            </a:r>
          </a:p>
          <a:p>
            <a:r>
              <a:rPr lang="en-US" dirty="0"/>
              <a:t>Pan/zoom actually changes the range. This can be prevented using </a:t>
            </a:r>
            <a:r>
              <a:rPr lang="en-US" b="1" dirty="0" err="1"/>
              <a:t>fixedrange</a:t>
            </a:r>
            <a:endParaRPr lang="en-US" b="1" dirty="0"/>
          </a:p>
          <a:p>
            <a:r>
              <a:rPr lang="en-US" dirty="0"/>
              <a:t>Keep same aspect ratio using</a:t>
            </a:r>
          </a:p>
          <a:p>
            <a:pPr lvl="1"/>
            <a:r>
              <a:rPr lang="en-US" b="1" dirty="0" err="1"/>
              <a:t>scaleanchor</a:t>
            </a:r>
            <a:endParaRPr lang="en-US" b="1" dirty="0"/>
          </a:p>
          <a:p>
            <a:pPr lvl="1"/>
            <a:r>
              <a:rPr lang="en-US" b="1" dirty="0" err="1"/>
              <a:t>scaleratio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25353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A77C3-D152-E4F5-FEAD-6D9213B38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6D047-E525-BC4A-3852-3940C520C07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/>
              <a:t>showgrid</a:t>
            </a:r>
            <a:r>
              <a:rPr lang="en-US" b="1" dirty="0"/>
              <a:t> </a:t>
            </a:r>
            <a:r>
              <a:rPr lang="en-US" dirty="0"/>
              <a:t>– show/hide grid lines</a:t>
            </a:r>
          </a:p>
          <a:p>
            <a:r>
              <a:rPr lang="en-US" b="1" dirty="0" err="1"/>
              <a:t>gridwidth</a:t>
            </a:r>
            <a:endParaRPr lang="en-US" b="1" dirty="0"/>
          </a:p>
          <a:p>
            <a:r>
              <a:rPr lang="en-US" b="1" dirty="0" err="1"/>
              <a:t>gridcolor</a:t>
            </a:r>
            <a:endParaRPr lang="en-US" b="1" dirty="0"/>
          </a:p>
          <a:p>
            <a:r>
              <a:rPr lang="en-US" b="1" dirty="0" err="1"/>
              <a:t>griddash</a:t>
            </a:r>
            <a:r>
              <a:rPr lang="en-US" b="1" dirty="0"/>
              <a:t> </a:t>
            </a:r>
            <a:r>
              <a:rPr lang="en-US" dirty="0"/>
              <a:t>– dashed lines</a:t>
            </a:r>
          </a:p>
          <a:p>
            <a:r>
              <a:rPr lang="en-US" b="1" dirty="0"/>
              <a:t>minor_* </a:t>
            </a:r>
            <a:r>
              <a:rPr lang="en-US" dirty="0"/>
              <a:t>- use with any of the above for minor gridlines</a:t>
            </a:r>
          </a:p>
          <a:p>
            <a:r>
              <a:rPr lang="en-US" dirty="0"/>
              <a:t>Zero line settings</a:t>
            </a:r>
          </a:p>
          <a:p>
            <a:pPr lvl="1"/>
            <a:r>
              <a:rPr lang="en-US" b="1" dirty="0" err="1"/>
              <a:t>zerolinewidth</a:t>
            </a:r>
            <a:endParaRPr lang="en-US" b="1" dirty="0"/>
          </a:p>
          <a:p>
            <a:pPr lvl="1"/>
            <a:r>
              <a:rPr lang="en-US" b="1" dirty="0" err="1"/>
              <a:t>zerolinecolor</a:t>
            </a:r>
            <a:endParaRPr lang="en-US" b="1" dirty="0"/>
          </a:p>
          <a:p>
            <a:endParaRPr lang="en-US" b="1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24B2127-098F-0BC7-2138-CD1B8E514F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35563" y="1452745"/>
            <a:ext cx="6253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08811"/>
      </p:ext>
    </p:extLst>
  </p:cSld>
  <p:clrMapOvr>
    <a:masterClrMapping/>
  </p:clrMapOvr>
</p:sld>
</file>

<file path=ppt/theme/theme1.xml><?xml version="1.0" encoding="utf-8"?>
<a:theme xmlns:a="http://schemas.openxmlformats.org/drawingml/2006/main" name="mbl">
  <a:themeElements>
    <a:clrScheme name="myblendedlearning">
      <a:dk1>
        <a:srgbClr val="000000"/>
      </a:dk1>
      <a:lt1>
        <a:srgbClr val="FFFFFF"/>
      </a:lt1>
      <a:dk2>
        <a:srgbClr val="021689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94A7B7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bl" id="{3D80533A-24CA-2846-8A39-E36C07FBE321}" vid="{CA4A00CD-2934-D54C-B13B-DCA0DDE3A1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mbl</Template>
  <TotalTime>7311</TotalTime>
  <Words>760</Words>
  <Application>Microsoft Macintosh PowerPoint</Application>
  <PresentationFormat>Widescreen</PresentationFormat>
  <Paragraphs>141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Avenir Next LT Pro</vt:lpstr>
      <vt:lpstr>Calibri</vt:lpstr>
      <vt:lpstr>Tw Cen MT</vt:lpstr>
      <vt:lpstr>mbl</vt:lpstr>
      <vt:lpstr>Intermediate Data Science Programming</vt:lpstr>
      <vt:lpstr>Axis Customization</vt:lpstr>
      <vt:lpstr>Axis Titles</vt:lpstr>
      <vt:lpstr>Ticks</vt:lpstr>
      <vt:lpstr>Tick Values</vt:lpstr>
      <vt:lpstr>Tick Labels</vt:lpstr>
      <vt:lpstr>Tick Marks</vt:lpstr>
      <vt:lpstr>Axis Range</vt:lpstr>
      <vt:lpstr>Grid Lines</vt:lpstr>
      <vt:lpstr>Multiple Axes</vt:lpstr>
      <vt:lpstr>Subplots</vt:lpstr>
      <vt:lpstr>Subplots – shared axes</vt:lpstr>
      <vt:lpstr>Subplots – row/column size</vt:lpstr>
      <vt:lpstr>Subplots - layout</vt:lpstr>
      <vt:lpstr>Text</vt:lpstr>
      <vt:lpstr>Shapes</vt:lpstr>
      <vt:lpstr>Animation</vt:lpstr>
      <vt:lpstr>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Data Science Programming</dc:title>
  <dc:creator>Josh Baran</dc:creator>
  <cp:lastModifiedBy>Josh Baran</cp:lastModifiedBy>
  <cp:revision>8</cp:revision>
  <dcterms:created xsi:type="dcterms:W3CDTF">2022-09-16T12:45:15Z</dcterms:created>
  <dcterms:modified xsi:type="dcterms:W3CDTF">2023-10-31T15:15:06Z</dcterms:modified>
</cp:coreProperties>
</file>