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2"/>
    <p:restoredTop sz="80901"/>
  </p:normalViewPr>
  <p:slideViewPr>
    <p:cSldViewPr snapToGrid="0" snapToObjects="1">
      <p:cViewPr varScale="1">
        <p:scale>
          <a:sx n="220" d="100"/>
          <a:sy n="220" d="100"/>
        </p:scale>
        <p:origin x="3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35421-8064-B142-8107-75902709CB2D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F93D0-D570-3B49-BE0E-D1F871005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8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F93D0-D570-3B49-BE0E-D1F871005D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1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connecting to </a:t>
            </a:r>
            <a:r>
              <a:rPr lang="en-US" dirty="0" err="1"/>
              <a:t>mysql</a:t>
            </a:r>
            <a:r>
              <a:rPr lang="en-US" dirty="0"/>
              <a:t>, </a:t>
            </a:r>
            <a:r>
              <a:rPr lang="en-US" dirty="0" err="1"/>
              <a:t>mssql</a:t>
            </a:r>
            <a:endParaRPr lang="en-US" dirty="0"/>
          </a:p>
          <a:p>
            <a:r>
              <a:rPr lang="en-US" dirty="0"/>
              <a:t>Switch to windows </a:t>
            </a:r>
            <a:r>
              <a:rPr lang="en-US" dirty="0" err="1"/>
              <a:t>vm</a:t>
            </a:r>
            <a:r>
              <a:rPr lang="en-US" dirty="0"/>
              <a:t> to show </a:t>
            </a:r>
            <a:r>
              <a:rPr lang="en-US" dirty="0" err="1"/>
              <a:t>mssql</a:t>
            </a:r>
            <a:r>
              <a:rPr lang="en-US" dirty="0"/>
              <a:t> via </a:t>
            </a:r>
            <a:r>
              <a:rPr lang="en-US" dirty="0" err="1"/>
              <a:t>odbc</a:t>
            </a:r>
            <a:endParaRPr lang="en-US" dirty="0"/>
          </a:p>
          <a:p>
            <a:r>
              <a:rPr lang="en-US" dirty="0"/>
              <a:t>Explain not showing oracle, but can help if you need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F93D0-D570-3B49-BE0E-D1F871005D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72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https://www.w3schools.com/html/</a:t>
            </a:r>
            <a:r>
              <a:rPr lang="en-US" dirty="0" err="1"/>
              <a:t>html_tables.asp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F93D0-D570-3B49-BE0E-D1F871005D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70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these</a:t>
            </a:r>
          </a:p>
          <a:p>
            <a:r>
              <a:rPr lang="en-US" dirty="0"/>
              <a:t>Apply – use </a:t>
            </a:r>
            <a:r>
              <a:rPr lang="en-US" dirty="0" err="1"/>
              <a:t>gapminder</a:t>
            </a:r>
            <a:r>
              <a:rPr lang="en-US" dirty="0"/>
              <a:t>. Suppose the census count was 1% too low for 1967. apply a function to fix it</a:t>
            </a:r>
          </a:p>
          <a:p>
            <a:r>
              <a:rPr lang="en-US" dirty="0"/>
              <a:t>	also show using lambda instead of regular function</a:t>
            </a:r>
          </a:p>
          <a:p>
            <a:r>
              <a:rPr lang="en-US" dirty="0" err="1"/>
              <a:t>Applymap</a:t>
            </a:r>
            <a:r>
              <a:rPr lang="en-US" dirty="0"/>
              <a:t> – random </a:t>
            </a:r>
            <a:r>
              <a:rPr lang="en-US" dirty="0" err="1"/>
              <a:t>dataframe</a:t>
            </a:r>
            <a:r>
              <a:rPr lang="en-US" dirty="0"/>
              <a:t> – if item &gt; 5, convert to negative</a:t>
            </a:r>
          </a:p>
          <a:p>
            <a:r>
              <a:rPr lang="en-US" dirty="0"/>
              <a:t>Agg – random </a:t>
            </a:r>
            <a:r>
              <a:rPr lang="en-US" dirty="0" err="1"/>
              <a:t>dataframe</a:t>
            </a:r>
            <a:r>
              <a:rPr lang="en-US" dirty="0"/>
              <a:t> – return count of items &gt; 5</a:t>
            </a:r>
          </a:p>
          <a:p>
            <a:r>
              <a:rPr lang="en-US" dirty="0"/>
              <a:t>Transform – </a:t>
            </a:r>
            <a:r>
              <a:rPr lang="en-US" dirty="0" err="1"/>
              <a:t>gapminder</a:t>
            </a:r>
            <a:r>
              <a:rPr lang="en-US" dirty="0"/>
              <a:t> – show multiple function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F93D0-D570-3B49-BE0E-D1F871005D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22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these as well</a:t>
            </a:r>
          </a:p>
          <a:p>
            <a:r>
              <a:rPr lang="en-US" dirty="0"/>
              <a:t>Apply – </a:t>
            </a:r>
            <a:r>
              <a:rPr lang="en-US" dirty="0" err="1"/>
              <a:t>gapminder</a:t>
            </a:r>
            <a:r>
              <a:rPr lang="en-US" dirty="0"/>
              <a:t> age – make the minimum 35</a:t>
            </a:r>
          </a:p>
          <a:p>
            <a:r>
              <a:rPr lang="en-US" dirty="0"/>
              <a:t>	also show returning a series to produce a </a:t>
            </a:r>
            <a:r>
              <a:rPr lang="en-US" dirty="0" err="1"/>
              <a:t>dataframe</a:t>
            </a:r>
            <a:endParaRPr lang="en-US" dirty="0"/>
          </a:p>
          <a:p>
            <a:r>
              <a:rPr lang="en-US" dirty="0"/>
              <a:t>Map – random data – show using </a:t>
            </a:r>
            <a:r>
              <a:rPr lang="en-US" dirty="0" err="1"/>
              <a:t>dict</a:t>
            </a:r>
            <a:r>
              <a:rPr lang="en-US" dirty="0"/>
              <a:t> to replace values</a:t>
            </a:r>
          </a:p>
          <a:p>
            <a:r>
              <a:rPr lang="en-US" dirty="0"/>
              <a:t>Agg – same random data – count entries &lt; 5</a:t>
            </a:r>
          </a:p>
          <a:p>
            <a:r>
              <a:rPr lang="en-US" dirty="0"/>
              <a:t>Transform – same random data – multiple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F93D0-D570-3B49-BE0E-D1F871005D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14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– </a:t>
            </a:r>
            <a:r>
              <a:rPr lang="en-US" dirty="0" err="1"/>
              <a:t>gapminder</a:t>
            </a:r>
            <a:r>
              <a:rPr lang="en-US" dirty="0"/>
              <a:t> – count of years where life expectancy &lt;40, by continent – function returns scalar, apply returns series</a:t>
            </a:r>
          </a:p>
          <a:p>
            <a:r>
              <a:rPr lang="en-US" dirty="0"/>
              <a:t>	also show function returns series, apply returns </a:t>
            </a:r>
            <a:r>
              <a:rPr lang="en-US" dirty="0" err="1"/>
              <a:t>dataframe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Gapminder</a:t>
            </a:r>
            <a:r>
              <a:rPr lang="en-US" dirty="0"/>
              <a:t> – show using </a:t>
            </a:r>
            <a:r>
              <a:rPr lang="en-US" dirty="0" err="1"/>
              <a:t>args</a:t>
            </a:r>
            <a:r>
              <a:rPr lang="en-US" dirty="0"/>
              <a:t> to pass a different adjustment factor per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F93D0-D570-3B49-BE0E-D1F871005D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06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– generate data for taking readings every second – resample to per minute by mean</a:t>
            </a:r>
          </a:p>
          <a:p>
            <a:r>
              <a:rPr lang="en-US" dirty="0"/>
              <a:t>Take results and resample back to per second by interpolating</a:t>
            </a:r>
          </a:p>
          <a:p>
            <a:r>
              <a:rPr lang="en-US" dirty="0"/>
              <a:t>Again by filling</a:t>
            </a:r>
          </a:p>
          <a:p>
            <a:endParaRPr lang="en-US" dirty="0"/>
          </a:p>
          <a:p>
            <a:r>
              <a:rPr lang="en-US" dirty="0"/>
              <a:t>Use apply to count values &lt;5 per 5-minute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F93D0-D570-3B49-BE0E-D1F871005D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01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– write out resample data to csv and reread it using chunking</a:t>
            </a:r>
          </a:p>
          <a:p>
            <a:r>
              <a:rPr lang="en-US" dirty="0"/>
              <a:t>Read database using chunking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F93D0-D570-3B49-BE0E-D1F871005D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8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12DF-10F8-2841-9789-63B05AD42A98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E6F4-3CFE-8A41-8179-FB9ABDEC63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32BFCE6-4AA8-2044-88D6-8D6CCBB80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4" y="6168483"/>
            <a:ext cx="2551612" cy="5529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C81EFA-648C-5F46-A8B5-36E1F7121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299" y="515224"/>
            <a:ext cx="1595402" cy="121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8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12DF-10F8-2841-9789-63B05AD42A98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E6F4-3CFE-8A41-8179-FB9ABDEC63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5E92BEE-E1F9-0042-B57F-F7CA27A73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9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12DF-10F8-2841-9789-63B05AD42A98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E6F4-3CFE-8A41-8179-FB9ABDEC63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FC5E23A-81EA-1242-B6C8-69CA19E4D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8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12DF-10F8-2841-9789-63B05AD42A98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E6F4-3CFE-8A41-8179-FB9ABDEC63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CEB61B8-CBF0-A148-92BD-4051F2F8D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12DF-10F8-2841-9789-63B05AD42A98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E6F4-3CFE-8A41-8179-FB9ABDEC63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B3B6198-98CE-134D-B640-E33F60AEB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0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12DF-10F8-2841-9789-63B05AD42A98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E6F4-3CFE-8A41-8179-FB9ABDEC63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8A1D5F2-A8DC-124B-BBDE-8E099182D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7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12DF-10F8-2841-9789-63B05AD42A98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E6F4-3CFE-8A41-8179-FB9ABDEC63D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5BD1604-5B64-284B-893B-CBB8859E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0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12DF-10F8-2841-9789-63B05AD42A98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E6F4-3CFE-8A41-8179-FB9ABDEC63D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E44DD33-D2D9-794F-A5B7-1AFB6AD87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6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12DF-10F8-2841-9789-63B05AD42A98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E6F4-3CFE-8A41-8179-FB9ABDEC63D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196F55C-F068-294B-93A7-6DE8EC629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6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12DF-10F8-2841-9789-63B05AD42A98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E6F4-3CFE-8A41-8179-FB9ABDEC63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873C708-53B0-B242-81E0-BCF54430D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12DF-10F8-2841-9789-63B05AD42A98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9E6F4-3CFE-8A41-8179-FB9ABDEC63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9E9F5A4-146C-F24A-96A2-7C728D229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E412DF-10F8-2841-9789-63B05AD42A98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B19E6F4-3CFE-8A41-8179-FB9ABDEC6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3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as.pydata.org/docs/user_guide/timeseries.html#timeseries-offset-alias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sqlalchemy.org/en/14/dialects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8BA57-EA66-08EF-DA79-4BBEBBEF4D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Intermediate Data Science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F7D0CF-A920-F177-8887-D5E0448302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4. Pandas – Advanced Processing</a:t>
            </a:r>
          </a:p>
        </p:txBody>
      </p:sp>
    </p:spTree>
    <p:extLst>
      <p:ext uri="{BB962C8B-B14F-4D97-AF65-F5344CB8AC3E}">
        <p14:creationId xmlns:p14="http://schemas.microsoft.com/office/powerpoint/2010/main" val="199873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93A01-62B1-74EC-6089-44F8DF61F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1C85B-1D51-C022-8C88-11ED943D5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Sometimes what you want to do is not covered by built-in Pandas functionality</a:t>
            </a:r>
          </a:p>
          <a:p>
            <a:r>
              <a:rPr lang="en-US" dirty="0"/>
              <a:t>You can write a function and run it over a </a:t>
            </a:r>
            <a:r>
              <a:rPr lang="en-US" dirty="0" err="1"/>
              <a:t>DataFrame</a:t>
            </a:r>
            <a:endParaRPr lang="en-US" dirty="0"/>
          </a:p>
          <a:p>
            <a:pPr lvl="1"/>
            <a:r>
              <a:rPr lang="en-US" b="1" dirty="0"/>
              <a:t>apply() </a:t>
            </a:r>
            <a:r>
              <a:rPr lang="en-US" dirty="0"/>
              <a:t>– runs the function by axis (either rows or columns)</a:t>
            </a:r>
          </a:p>
          <a:p>
            <a:pPr lvl="2"/>
            <a:r>
              <a:rPr lang="en-US" dirty="0"/>
              <a:t>Input is Series – return can be Series or scalar item</a:t>
            </a:r>
          </a:p>
          <a:p>
            <a:pPr lvl="1"/>
            <a:r>
              <a:rPr lang="en-US" b="1" dirty="0" err="1"/>
              <a:t>applymap</a:t>
            </a:r>
            <a:r>
              <a:rPr lang="en-US" b="1" dirty="0"/>
              <a:t>()</a:t>
            </a:r>
            <a:r>
              <a:rPr lang="en-US" dirty="0"/>
              <a:t> – runs the function by element</a:t>
            </a:r>
          </a:p>
          <a:p>
            <a:pPr lvl="2"/>
            <a:r>
              <a:rPr lang="en-US" dirty="0"/>
              <a:t>Both input and return are scalar items</a:t>
            </a:r>
          </a:p>
          <a:p>
            <a:pPr lvl="2"/>
            <a:r>
              <a:rPr lang="en-US" dirty="0"/>
              <a:t>If using Pandas 2.1+ this has been renamed to just </a:t>
            </a:r>
            <a:r>
              <a:rPr lang="en-US" b="1" dirty="0"/>
              <a:t>map()</a:t>
            </a:r>
            <a:endParaRPr lang="en-US" dirty="0"/>
          </a:p>
          <a:p>
            <a:pPr lvl="1"/>
            <a:r>
              <a:rPr lang="en-US" b="1" dirty="0" err="1"/>
              <a:t>agg</a:t>
            </a:r>
            <a:r>
              <a:rPr lang="en-US" b="1" dirty="0"/>
              <a:t>() </a:t>
            </a:r>
            <a:r>
              <a:rPr lang="en-US" dirty="0"/>
              <a:t>– runs an aggregate-type function by axis</a:t>
            </a:r>
          </a:p>
          <a:p>
            <a:pPr lvl="2"/>
            <a:r>
              <a:rPr lang="en-US" dirty="0"/>
              <a:t>Input is Series – return is scalar item (e.g. sum adds all items and returns the total)</a:t>
            </a:r>
          </a:p>
          <a:p>
            <a:pPr lvl="1"/>
            <a:r>
              <a:rPr lang="en-US" b="1" dirty="0"/>
              <a:t>transform() </a:t>
            </a:r>
            <a:r>
              <a:rPr lang="en-US" dirty="0"/>
              <a:t>– runs one or more functions by axis</a:t>
            </a:r>
          </a:p>
          <a:p>
            <a:pPr lvl="2"/>
            <a:r>
              <a:rPr lang="en-US" dirty="0"/>
              <a:t>Input is Series – return must be series of same length</a:t>
            </a:r>
          </a:p>
        </p:txBody>
      </p:sp>
    </p:spTree>
    <p:extLst>
      <p:ext uri="{BB962C8B-B14F-4D97-AF65-F5344CB8AC3E}">
        <p14:creationId xmlns:p14="http://schemas.microsoft.com/office/powerpoint/2010/main" val="3301822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25AE-22B8-1149-178F-55D1F7901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FEA25-A7A9-D056-15A5-0D9AB1E6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Functions can also be run on Series</a:t>
            </a:r>
          </a:p>
          <a:p>
            <a:pPr lvl="1"/>
            <a:r>
              <a:rPr lang="en-US" b="1" dirty="0"/>
              <a:t>apply() </a:t>
            </a:r>
            <a:r>
              <a:rPr lang="en-US" dirty="0"/>
              <a:t>– runs on each item in the series</a:t>
            </a:r>
          </a:p>
          <a:p>
            <a:pPr lvl="2"/>
            <a:r>
              <a:rPr lang="en-US" dirty="0"/>
              <a:t>Input is scalar, return can be scalar or Series</a:t>
            </a:r>
          </a:p>
          <a:p>
            <a:pPr lvl="1"/>
            <a:r>
              <a:rPr lang="en-US" b="1" dirty="0"/>
              <a:t>map() </a:t>
            </a:r>
            <a:r>
              <a:rPr lang="en-US" dirty="0"/>
              <a:t>– also runs on each item, however also can take a </a:t>
            </a:r>
            <a:r>
              <a:rPr lang="en-US" dirty="0" err="1"/>
              <a:t>dict</a:t>
            </a:r>
            <a:r>
              <a:rPr lang="en-US" dirty="0"/>
              <a:t> instead of a function, replaces each value with the corresponding </a:t>
            </a:r>
            <a:r>
              <a:rPr lang="en-US" dirty="0" err="1"/>
              <a:t>dict</a:t>
            </a:r>
            <a:r>
              <a:rPr lang="en-US" dirty="0"/>
              <a:t> item</a:t>
            </a:r>
          </a:p>
          <a:p>
            <a:pPr lvl="1"/>
            <a:r>
              <a:rPr lang="en-US" b="1" dirty="0" err="1"/>
              <a:t>agg</a:t>
            </a:r>
            <a:r>
              <a:rPr lang="en-US" b="1" dirty="0"/>
              <a:t>() </a:t>
            </a:r>
            <a:r>
              <a:rPr lang="en-US" dirty="0"/>
              <a:t>– runs on the whole series</a:t>
            </a:r>
          </a:p>
          <a:p>
            <a:pPr lvl="2"/>
            <a:r>
              <a:rPr lang="en-US" dirty="0"/>
              <a:t>Input is the Series, return is scalar</a:t>
            </a:r>
          </a:p>
          <a:p>
            <a:pPr lvl="1"/>
            <a:r>
              <a:rPr lang="en-US" b="1" dirty="0"/>
              <a:t>transform() </a:t>
            </a:r>
            <a:r>
              <a:rPr lang="en-US" dirty="0"/>
              <a:t> - runs on Series, again can optionally run more than one</a:t>
            </a:r>
          </a:p>
          <a:p>
            <a:pPr lvl="2"/>
            <a:r>
              <a:rPr lang="en-US" dirty="0"/>
              <a:t>Both input and return are Series</a:t>
            </a:r>
          </a:p>
          <a:p>
            <a:pPr lvl="2"/>
            <a:r>
              <a:rPr lang="en-US" dirty="0"/>
              <a:t>Return must be same length </a:t>
            </a:r>
            <a:r>
              <a:rPr lang="en-US"/>
              <a:t>as input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20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43BF-4202-B053-51D8-AEBD1D2DB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6CB24-CE45-427B-24AD-4A0A2A973D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Functions can take extra parameters using </a:t>
            </a:r>
            <a:r>
              <a:rPr lang="en-US" b="1" dirty="0" err="1"/>
              <a:t>args</a:t>
            </a:r>
            <a:r>
              <a:rPr lang="en-US" dirty="0"/>
              <a:t> and </a:t>
            </a:r>
            <a:r>
              <a:rPr lang="en-US" b="1" dirty="0" err="1"/>
              <a:t>kwargs</a:t>
            </a:r>
            <a:endParaRPr lang="en-US" b="1" dirty="0"/>
          </a:p>
          <a:p>
            <a:r>
              <a:rPr lang="en-US" dirty="0"/>
              <a:t>Works the same as with regular functions</a:t>
            </a:r>
          </a:p>
          <a:p>
            <a:r>
              <a:rPr lang="en-US" dirty="0"/>
              <a:t>Pass them into the apply function, they are forwarded to your function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AC58AA-6988-C626-7E81-E7DB36C043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23487" y="1192192"/>
            <a:ext cx="6352141" cy="47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85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75436-D208-3E97-3960-1FE6C4170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with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EBD95-6639-0CD7-DB98-1B5F9ED71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Functions can also be run with </a:t>
            </a:r>
            <a:r>
              <a:rPr lang="en-US" b="1" dirty="0" err="1"/>
              <a:t>groupby</a:t>
            </a:r>
            <a:r>
              <a:rPr lang="en-US" b="1" dirty="0"/>
              <a:t>()</a:t>
            </a:r>
          </a:p>
          <a:p>
            <a:r>
              <a:rPr lang="en-US" dirty="0"/>
              <a:t>Each group is a </a:t>
            </a:r>
            <a:r>
              <a:rPr lang="en-US" dirty="0" err="1"/>
              <a:t>DataFrame</a:t>
            </a:r>
            <a:r>
              <a:rPr lang="en-US" dirty="0"/>
              <a:t> that works the same as regular</a:t>
            </a:r>
          </a:p>
          <a:p>
            <a:r>
              <a:rPr lang="en-US" dirty="0"/>
              <a:t>The results are combined back into one </a:t>
            </a:r>
            <a:r>
              <a:rPr lang="en-US" dirty="0" err="1"/>
              <a:t>DataFrame</a:t>
            </a:r>
            <a:r>
              <a:rPr lang="en-US" dirty="0"/>
              <a:t> or Series</a:t>
            </a:r>
          </a:p>
          <a:p>
            <a:r>
              <a:rPr lang="en-US" dirty="0"/>
              <a:t>Can also use </a:t>
            </a:r>
            <a:r>
              <a:rPr lang="en-US" dirty="0" err="1"/>
              <a:t>args</a:t>
            </a:r>
            <a:r>
              <a:rPr lang="en-US" dirty="0"/>
              <a:t>/</a:t>
            </a:r>
            <a:r>
              <a:rPr lang="en-US" dirty="0" err="1"/>
              <a:t>kwargs</a:t>
            </a:r>
            <a:r>
              <a:rPr lang="en-US" dirty="0"/>
              <a:t> with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28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872E0-7D16-E106-FA07-CC655CAA1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F521B-A9FF-C4D7-C514-A473F0A5B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Pandas can resample time-based data to different frequencies</a:t>
            </a:r>
          </a:p>
          <a:p>
            <a:r>
              <a:rPr lang="en-US" dirty="0"/>
              <a:t>Can </a:t>
            </a:r>
            <a:r>
              <a:rPr lang="en-US" dirty="0" err="1"/>
              <a:t>downsample</a:t>
            </a:r>
            <a:r>
              <a:rPr lang="en-US" dirty="0"/>
              <a:t> and </a:t>
            </a:r>
            <a:r>
              <a:rPr lang="en-US" dirty="0" err="1"/>
              <a:t>upsample</a:t>
            </a:r>
            <a:endParaRPr lang="en-US" dirty="0"/>
          </a:p>
          <a:p>
            <a:pPr lvl="1"/>
            <a:r>
              <a:rPr lang="en-US" dirty="0" err="1"/>
              <a:t>Downsample</a:t>
            </a:r>
            <a:r>
              <a:rPr lang="en-US" dirty="0"/>
              <a:t> – convert from high to low frequency</a:t>
            </a:r>
          </a:p>
          <a:p>
            <a:pPr lvl="1"/>
            <a:r>
              <a:rPr lang="en-US" dirty="0" err="1"/>
              <a:t>Upsample</a:t>
            </a:r>
            <a:r>
              <a:rPr lang="en-US" dirty="0"/>
              <a:t> - convert from low to high frequency</a:t>
            </a:r>
          </a:p>
          <a:p>
            <a:r>
              <a:rPr lang="en-US" dirty="0"/>
              <a:t>Frequency options: </a:t>
            </a: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pandas.pydata.org</a:t>
            </a:r>
            <a:r>
              <a:rPr lang="en-US" dirty="0">
                <a:hlinkClick r:id="rId3"/>
              </a:rPr>
              <a:t>/docs/</a:t>
            </a:r>
            <a:r>
              <a:rPr lang="en-US" dirty="0" err="1">
                <a:hlinkClick r:id="rId3"/>
              </a:rPr>
              <a:t>user_guide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timeseries.html#timeseries-offset-aliases</a:t>
            </a:r>
            <a:endParaRPr lang="en-US" dirty="0"/>
          </a:p>
          <a:p>
            <a:r>
              <a:rPr lang="en-US" dirty="0"/>
              <a:t>Can also use functions, similar to </a:t>
            </a:r>
            <a:r>
              <a:rPr lang="en-US" dirty="0" err="1"/>
              <a:t>groupby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414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3DDD9-7A00-95C6-11B0-09AEBA4E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Large 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F1028-8C47-4159-09CA-FBD50EBA4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Most work with Pandas involves reading the entire dataset into memory, then performing the operations on it</a:t>
            </a:r>
          </a:p>
          <a:p>
            <a:r>
              <a:rPr lang="en-US" dirty="0"/>
              <a:t>For very large datasets, it may not be possible to read all the data at once</a:t>
            </a:r>
          </a:p>
          <a:p>
            <a:r>
              <a:rPr lang="en-US" dirty="0"/>
              <a:t>One solution is </a:t>
            </a:r>
            <a:r>
              <a:rPr lang="en-US" b="1" dirty="0"/>
              <a:t>chunking</a:t>
            </a:r>
            <a:r>
              <a:rPr lang="en-US" dirty="0"/>
              <a:t> – splitting the data into manageable sized chunks and processing each sequentially</a:t>
            </a:r>
          </a:p>
          <a:p>
            <a:pPr lvl="1"/>
            <a:r>
              <a:rPr lang="en-US" dirty="0"/>
              <a:t>Some pandas read methods can do this for you via the </a:t>
            </a:r>
            <a:r>
              <a:rPr lang="en-US" b="1" dirty="0" err="1"/>
              <a:t>chunksize</a:t>
            </a:r>
            <a:r>
              <a:rPr lang="en-US" dirty="0"/>
              <a:t> parameter</a:t>
            </a:r>
          </a:p>
          <a:p>
            <a:pPr lvl="2"/>
            <a:r>
              <a:rPr lang="en-US" dirty="0" err="1"/>
              <a:t>read_csv</a:t>
            </a:r>
            <a:r>
              <a:rPr lang="en-US" dirty="0"/>
              <a:t>, </a:t>
            </a:r>
            <a:r>
              <a:rPr lang="en-US" dirty="0" err="1"/>
              <a:t>read_sql</a:t>
            </a:r>
            <a:endParaRPr lang="en-US" dirty="0"/>
          </a:p>
          <a:p>
            <a:pPr lvl="1"/>
            <a:r>
              <a:rPr lang="en-US" dirty="0"/>
              <a:t>Others require you to split the data yourself</a:t>
            </a:r>
          </a:p>
          <a:p>
            <a:pPr lvl="1"/>
            <a:r>
              <a:rPr lang="en-US" dirty="0"/>
              <a:t>Only works when data in one chunk does not depend on other chunks</a:t>
            </a:r>
          </a:p>
        </p:txBody>
      </p:sp>
    </p:spTree>
    <p:extLst>
      <p:ext uri="{BB962C8B-B14F-4D97-AF65-F5344CB8AC3E}">
        <p14:creationId xmlns:p14="http://schemas.microsoft.com/office/powerpoint/2010/main" val="373051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38125-1E8D-35D3-CE83-23985020D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Large 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05945-3555-C4ED-9628-0B686D623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Another solution is a python library called </a:t>
            </a:r>
            <a:r>
              <a:rPr lang="en-US" b="1" dirty="0" err="1"/>
              <a:t>dask</a:t>
            </a:r>
            <a:endParaRPr lang="en-US" b="1" dirty="0"/>
          </a:p>
          <a:p>
            <a:pPr lvl="1"/>
            <a:r>
              <a:rPr lang="en-US" dirty="0"/>
              <a:t>API is the same as Pandas, you can use </a:t>
            </a:r>
            <a:r>
              <a:rPr lang="en-US" dirty="0" err="1"/>
              <a:t>Dask</a:t>
            </a:r>
            <a:r>
              <a:rPr lang="en-US" dirty="0"/>
              <a:t> </a:t>
            </a:r>
            <a:r>
              <a:rPr lang="en-US" dirty="0" err="1"/>
              <a:t>DataFrames</a:t>
            </a:r>
            <a:r>
              <a:rPr lang="en-US" dirty="0"/>
              <a:t> just like regular Pandas </a:t>
            </a:r>
            <a:r>
              <a:rPr lang="en-US" dirty="0" err="1"/>
              <a:t>DataFrames</a:t>
            </a:r>
            <a:endParaRPr lang="en-US" dirty="0"/>
          </a:p>
          <a:p>
            <a:pPr lvl="1"/>
            <a:r>
              <a:rPr lang="en-US" dirty="0"/>
              <a:t>However, internally it breaks very large datasets up into partitions, and processes them separately</a:t>
            </a:r>
          </a:p>
          <a:p>
            <a:pPr lvl="1"/>
            <a:r>
              <a:rPr lang="en-US" dirty="0"/>
              <a:t>Can handle some dependencies between partitions</a:t>
            </a:r>
          </a:p>
          <a:p>
            <a:pPr lvl="2"/>
            <a:r>
              <a:rPr lang="en-US" dirty="0"/>
              <a:t>Can significantly slow processing, and some dependencies cannot be handled</a:t>
            </a:r>
          </a:p>
          <a:p>
            <a:pPr lvl="1"/>
            <a:r>
              <a:rPr lang="en-US" dirty="0"/>
              <a:t>Can take it a step further and process partitions in parallel using multiple processes, or even multiple machines in a cluster</a:t>
            </a:r>
          </a:p>
          <a:p>
            <a:r>
              <a:rPr lang="en-US" dirty="0"/>
              <a:t>We won’t cover </a:t>
            </a:r>
            <a:r>
              <a:rPr lang="en-US" dirty="0" err="1"/>
              <a:t>Dask</a:t>
            </a:r>
            <a:r>
              <a:rPr lang="en-US" dirty="0"/>
              <a:t> in class, contact me if you have a very large dataset to be processed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60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C7807-0F89-E516-427F-BADB8BD9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74D07-8EA4-75E9-BDA2-94256BA28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assigned homework this session</a:t>
            </a:r>
          </a:p>
          <a:p>
            <a:r>
              <a:rPr lang="en-US" dirty="0"/>
              <a:t>Instead, just think about: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these topics can be applied to your projects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your projects have any other needs not covered so far</a:t>
            </a:r>
          </a:p>
          <a:p>
            <a:r>
              <a:rPr lang="en-US" dirty="0"/>
              <a:t>No need to report in class, however contact me for a call </a:t>
            </a:r>
            <a:r>
              <a:rPr lang="en-US"/>
              <a:t>to discuss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59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1815-7E23-8DF8-D193-D1A32CC3C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From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ECB9C-9A41-99C0-F44F-C85899308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Pandas can create </a:t>
            </a:r>
            <a:r>
              <a:rPr lang="en-US" dirty="0" err="1"/>
              <a:t>DataFrames</a:t>
            </a:r>
            <a:r>
              <a:rPr lang="en-US" dirty="0"/>
              <a:t> from databases using </a:t>
            </a:r>
            <a:r>
              <a:rPr lang="en-US" b="1" dirty="0" err="1"/>
              <a:t>read_sql</a:t>
            </a:r>
            <a:r>
              <a:rPr lang="en-US" b="1" dirty="0"/>
              <a:t>()</a:t>
            </a:r>
          </a:p>
          <a:p>
            <a:r>
              <a:rPr lang="en-US" dirty="0"/>
              <a:t>Two options:</a:t>
            </a:r>
          </a:p>
          <a:p>
            <a:pPr lvl="1"/>
            <a:r>
              <a:rPr lang="en-US" dirty="0"/>
              <a:t>Read a whole table</a:t>
            </a:r>
          </a:p>
          <a:p>
            <a:pPr lvl="1"/>
            <a:r>
              <a:rPr lang="en-US" dirty="0"/>
              <a:t>Execute a statement</a:t>
            </a:r>
          </a:p>
          <a:p>
            <a:pPr lvl="2"/>
            <a:r>
              <a:rPr lang="en-US" dirty="0"/>
              <a:t>Any SQL statement that produces a single result set</a:t>
            </a:r>
          </a:p>
          <a:p>
            <a:pPr lvl="2"/>
            <a:r>
              <a:rPr lang="en-US" dirty="0"/>
              <a:t>E.g. limit the rows, columns, or join multiple tables</a:t>
            </a:r>
          </a:p>
          <a:p>
            <a:r>
              <a:rPr lang="en-US" dirty="0"/>
              <a:t>Extra requirements:</a:t>
            </a:r>
          </a:p>
          <a:p>
            <a:pPr lvl="1"/>
            <a:r>
              <a:rPr lang="en-US" dirty="0" err="1"/>
              <a:t>sqlalchemy</a:t>
            </a:r>
            <a:r>
              <a:rPr lang="en-US" dirty="0"/>
              <a:t> – python library for database connection/management</a:t>
            </a:r>
          </a:p>
          <a:p>
            <a:pPr lvl="1"/>
            <a:r>
              <a:rPr lang="en-US" dirty="0"/>
              <a:t>Database-specific libraries/drivers</a:t>
            </a:r>
          </a:p>
        </p:txBody>
      </p:sp>
    </p:spTree>
    <p:extLst>
      <p:ext uri="{BB962C8B-B14F-4D97-AF65-F5344CB8AC3E}">
        <p14:creationId xmlns:p14="http://schemas.microsoft.com/office/powerpoint/2010/main" val="145209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A3968-C1B2-F056-ACBB-C2225B4AD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Database-Specific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83E17-0945-4EC9-479C-521576E43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mysql</a:t>
            </a:r>
            <a:r>
              <a:rPr lang="en-US" dirty="0"/>
              <a:t> – </a:t>
            </a:r>
            <a:r>
              <a:rPr lang="en-US" dirty="0" err="1"/>
              <a:t>mysqlclient</a:t>
            </a:r>
            <a:endParaRPr lang="en-US" dirty="0"/>
          </a:p>
          <a:p>
            <a:r>
              <a:rPr lang="en-US" dirty="0"/>
              <a:t>Microsoft SQL Server – 2 options:</a:t>
            </a:r>
          </a:p>
          <a:p>
            <a:pPr lvl="1"/>
            <a:r>
              <a:rPr lang="en-US" dirty="0"/>
              <a:t>If on Windows and ODBC data source is available – </a:t>
            </a:r>
            <a:r>
              <a:rPr lang="en-US" dirty="0" err="1"/>
              <a:t>pyodbc</a:t>
            </a:r>
            <a:endParaRPr lang="en-US" dirty="0"/>
          </a:p>
          <a:p>
            <a:pPr lvl="2"/>
            <a:r>
              <a:rPr lang="en-US" dirty="0"/>
              <a:t>Can reference the DSN so not all of the connection info is needed inside python</a:t>
            </a:r>
          </a:p>
          <a:p>
            <a:pPr lvl="1"/>
            <a:r>
              <a:rPr lang="en-US" dirty="0"/>
              <a:t>If not Windows, or if no ODBC data source – </a:t>
            </a:r>
            <a:r>
              <a:rPr lang="en-US" dirty="0" err="1"/>
              <a:t>pymssql</a:t>
            </a:r>
            <a:endParaRPr lang="en-US" dirty="0"/>
          </a:p>
          <a:p>
            <a:pPr lvl="2"/>
            <a:r>
              <a:rPr lang="en-US" dirty="0"/>
              <a:t>Will need to enter all connection info into python</a:t>
            </a:r>
          </a:p>
          <a:p>
            <a:r>
              <a:rPr lang="en-US" dirty="0"/>
              <a:t>Oracle – </a:t>
            </a:r>
            <a:r>
              <a:rPr lang="en-US" dirty="0" err="1"/>
              <a:t>cx_oracle</a:t>
            </a:r>
            <a:endParaRPr lang="en-US" dirty="0"/>
          </a:p>
          <a:p>
            <a:r>
              <a:rPr lang="en-US" dirty="0"/>
              <a:t>Others: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https://docs.sqlalchemy.org/en/14/dialects/index.html</a:t>
            </a:r>
            <a:endParaRPr lang="en-US" dirty="0"/>
          </a:p>
          <a:p>
            <a:pPr lvl="1"/>
            <a:r>
              <a:rPr lang="en-US" dirty="0"/>
              <a:t>Contact me for coaching call to help set up</a:t>
            </a:r>
          </a:p>
        </p:txBody>
      </p:sp>
    </p:spTree>
    <p:extLst>
      <p:ext uri="{BB962C8B-B14F-4D97-AF65-F5344CB8AC3E}">
        <p14:creationId xmlns:p14="http://schemas.microsoft.com/office/powerpoint/2010/main" val="323961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87231-9EA4-A970-9ED7-221467016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Database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8A2B6-9968-029A-E663-A3E39EAC4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Done in 2 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Create an </a:t>
            </a:r>
            <a:r>
              <a:rPr lang="en-US" b="1" dirty="0"/>
              <a:t>engine</a:t>
            </a:r>
          </a:p>
          <a:p>
            <a:pPr lvl="2"/>
            <a:r>
              <a:rPr lang="en-US" dirty="0"/>
              <a:t>Takes a connection string – different for each database</a:t>
            </a:r>
          </a:p>
          <a:p>
            <a:pPr lvl="2"/>
            <a:r>
              <a:rPr lang="en-US" dirty="0"/>
              <a:t>Maintains the connection to the database</a:t>
            </a:r>
          </a:p>
          <a:p>
            <a:pPr lvl="2"/>
            <a:r>
              <a:rPr lang="en-US" dirty="0"/>
              <a:t>One engine needed per database – can be reused for multiple reads/writes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Call </a:t>
            </a:r>
            <a:r>
              <a:rPr lang="en-US" b="1" dirty="0" err="1"/>
              <a:t>pandas.read_sql</a:t>
            </a:r>
            <a:r>
              <a:rPr lang="en-US" b="1" dirty="0"/>
              <a:t>(‘table_or_</a:t>
            </a:r>
            <a:r>
              <a:rPr lang="en-US" b="1" dirty="0" err="1"/>
              <a:t>sql</a:t>
            </a:r>
            <a:r>
              <a:rPr lang="en-US" b="1" dirty="0"/>
              <a:t>’,engine)</a:t>
            </a:r>
          </a:p>
          <a:p>
            <a:pPr lvl="2"/>
            <a:r>
              <a:rPr lang="en-US" dirty="0"/>
              <a:t>First parameter is the table name or </a:t>
            </a:r>
            <a:r>
              <a:rPr lang="en-US" dirty="0" err="1"/>
              <a:t>sql</a:t>
            </a:r>
            <a:r>
              <a:rPr lang="en-US" dirty="0"/>
              <a:t> query string</a:t>
            </a:r>
          </a:p>
          <a:p>
            <a:pPr lvl="2"/>
            <a:r>
              <a:rPr lang="en-US" dirty="0"/>
              <a:t>Pass the engine as the second parameter</a:t>
            </a:r>
          </a:p>
          <a:p>
            <a:pPr lvl="2"/>
            <a:r>
              <a:rPr lang="en-US" dirty="0"/>
              <a:t>If the table is not in the default schema, use:</a:t>
            </a:r>
          </a:p>
          <a:p>
            <a:pPr lvl="3"/>
            <a:r>
              <a:rPr lang="en-US" b="1" dirty="0" err="1"/>
              <a:t>pandas.read_sql_table</a:t>
            </a:r>
            <a:r>
              <a:rPr lang="en-US" b="1" dirty="0"/>
              <a:t>(‘table’,</a:t>
            </a:r>
            <a:r>
              <a:rPr lang="en-US" b="1" dirty="0" err="1"/>
              <a:t>engine,schema</a:t>
            </a:r>
            <a:r>
              <a:rPr lang="en-US" b="1" dirty="0"/>
              <a:t>=‘schema’)</a:t>
            </a:r>
          </a:p>
          <a:p>
            <a:pPr marL="1371600" lvl="2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4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818A8-22A3-42B1-F160-1E67FB2F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From Web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6DBBF-951E-BAD9-AF80-D48D5738F6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Any Pandas read method that takes a file, can also read from a web URL:</a:t>
            </a:r>
          </a:p>
          <a:p>
            <a:pPr lvl="1"/>
            <a:r>
              <a:rPr lang="en-US" dirty="0" err="1"/>
              <a:t>read_csv</a:t>
            </a:r>
            <a:endParaRPr lang="en-US" dirty="0"/>
          </a:p>
          <a:p>
            <a:pPr lvl="1"/>
            <a:r>
              <a:rPr lang="en-US" dirty="0" err="1"/>
              <a:t>read_excel</a:t>
            </a:r>
            <a:endParaRPr lang="en-US" dirty="0"/>
          </a:p>
          <a:p>
            <a:pPr lvl="1"/>
            <a:r>
              <a:rPr lang="en-US" dirty="0" err="1"/>
              <a:t>read_json</a:t>
            </a:r>
            <a:endParaRPr lang="en-US" dirty="0"/>
          </a:p>
          <a:p>
            <a:pPr lvl="1"/>
            <a:r>
              <a:rPr lang="en-US" dirty="0" err="1"/>
              <a:t>read_xml</a:t>
            </a:r>
            <a:endParaRPr lang="en-US" dirty="0"/>
          </a:p>
          <a:p>
            <a:pPr lvl="1"/>
            <a:r>
              <a:rPr lang="en-US" dirty="0" err="1"/>
              <a:t>read_html</a:t>
            </a:r>
            <a:endParaRPr lang="en-US" dirty="0"/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F387FF-A2A9-C51D-81F2-BEFE8C689E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199" y="2177845"/>
            <a:ext cx="5994571" cy="321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5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20FA4-360B-6409-C863-CA95CBD23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Services 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A059A-6E59-E597-4046-9FDA2882B9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web services require login</a:t>
            </a:r>
          </a:p>
          <a:p>
            <a:r>
              <a:rPr lang="en-US" dirty="0"/>
              <a:t>To do that, use another python library: </a:t>
            </a:r>
            <a:r>
              <a:rPr lang="en-US" b="1" dirty="0"/>
              <a:t>requests</a:t>
            </a:r>
          </a:p>
          <a:p>
            <a:r>
              <a:rPr lang="en-US" dirty="0"/>
              <a:t>Use </a:t>
            </a:r>
            <a:r>
              <a:rPr lang="en-US" b="1" dirty="0" err="1"/>
              <a:t>requests.get</a:t>
            </a:r>
            <a:r>
              <a:rPr lang="en-US" b="1" dirty="0"/>
              <a:t>() </a:t>
            </a:r>
            <a:r>
              <a:rPr lang="en-US" dirty="0"/>
              <a:t>and pass the</a:t>
            </a:r>
            <a:r>
              <a:rPr lang="en-US" b="1" dirty="0"/>
              <a:t> auth</a:t>
            </a:r>
            <a:r>
              <a:rPr lang="en-US" dirty="0"/>
              <a:t> parameter to provide authentication</a:t>
            </a:r>
          </a:p>
          <a:p>
            <a:r>
              <a:rPr lang="en-US" b="1" dirty="0"/>
              <a:t>get() </a:t>
            </a:r>
            <a:r>
              <a:rPr lang="en-US" dirty="0"/>
              <a:t>returns a response</a:t>
            </a:r>
          </a:p>
          <a:p>
            <a:r>
              <a:rPr lang="en-US" dirty="0"/>
              <a:t>Then pass the data to the appropriate pandas read method using </a:t>
            </a:r>
            <a:r>
              <a:rPr lang="en-US" b="1" dirty="0" err="1"/>
              <a:t>response.text</a:t>
            </a:r>
            <a:endParaRPr lang="en-US" b="1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5BCDC06-4E0E-6FDC-5898-D57685A6DF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21338" y="1051560"/>
            <a:ext cx="4970662" cy="499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87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DEBC0-304E-04B8-2ED2-C8D38DD2A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Services 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6045F-9744-DCFC-4737-E140E07FC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Authentication</a:t>
            </a:r>
          </a:p>
          <a:p>
            <a:pPr lvl="1"/>
            <a:r>
              <a:rPr lang="en-US" dirty="0"/>
              <a:t>Just pass tuple of user and password</a:t>
            </a:r>
          </a:p>
          <a:p>
            <a:r>
              <a:rPr lang="en-US" dirty="0"/>
              <a:t>Digest Authentication – encrypts user/pass</a:t>
            </a:r>
          </a:p>
          <a:p>
            <a:pPr lvl="1"/>
            <a:r>
              <a:rPr lang="en-US" dirty="0"/>
              <a:t>Use </a:t>
            </a:r>
            <a:r>
              <a:rPr lang="en-US" b="1" dirty="0" err="1"/>
              <a:t>requests.auth.HTTPDigestAuth</a:t>
            </a:r>
            <a:r>
              <a:rPr lang="en-US" b="1" dirty="0"/>
              <a:t> </a:t>
            </a:r>
            <a:r>
              <a:rPr lang="en-US" dirty="0"/>
              <a:t>with user and password</a:t>
            </a:r>
          </a:p>
          <a:p>
            <a:r>
              <a:rPr lang="en-US" dirty="0"/>
              <a:t>Other authentication methods:</a:t>
            </a:r>
          </a:p>
          <a:p>
            <a:pPr lvl="1"/>
            <a:r>
              <a:rPr lang="en-US" dirty="0"/>
              <a:t>OAuth1</a:t>
            </a:r>
          </a:p>
          <a:p>
            <a:pPr lvl="1"/>
            <a:r>
              <a:rPr lang="en-US" dirty="0"/>
              <a:t>OAuth2/OpenID Connect</a:t>
            </a:r>
          </a:p>
          <a:p>
            <a:pPr lvl="1"/>
            <a:r>
              <a:rPr lang="en-US" dirty="0"/>
              <a:t>Kerberos</a:t>
            </a:r>
          </a:p>
          <a:p>
            <a:pPr lvl="1"/>
            <a:r>
              <a:rPr lang="en-US" dirty="0"/>
              <a:t>Other/Custom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6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E44A-F68D-3C63-CE37-D11EAD3A0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Services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92846-11D1-0320-CE5E-C376A19BF4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 web services require extra information</a:t>
            </a:r>
          </a:p>
          <a:p>
            <a:pPr lvl="1"/>
            <a:r>
              <a:rPr lang="en-US" dirty="0"/>
              <a:t>API key</a:t>
            </a:r>
          </a:p>
          <a:p>
            <a:pPr lvl="1"/>
            <a:r>
              <a:rPr lang="en-US" dirty="0"/>
              <a:t>Content-Type</a:t>
            </a:r>
          </a:p>
          <a:p>
            <a:pPr lvl="1"/>
            <a:r>
              <a:rPr lang="en-US" dirty="0"/>
              <a:t>Data-related parameters</a:t>
            </a:r>
          </a:p>
          <a:p>
            <a:r>
              <a:rPr lang="en-US" dirty="0"/>
              <a:t>These can also be passed into </a:t>
            </a:r>
            <a:r>
              <a:rPr lang="en-US" b="1" dirty="0"/>
              <a:t>requests</a:t>
            </a:r>
          </a:p>
          <a:p>
            <a:pPr lvl="1"/>
            <a:r>
              <a:rPr lang="en-US" dirty="0"/>
              <a:t>If using query parameters, pass </a:t>
            </a:r>
            <a:r>
              <a:rPr lang="en-US" dirty="0" err="1"/>
              <a:t>dict</a:t>
            </a:r>
            <a:r>
              <a:rPr lang="en-US" dirty="0"/>
              <a:t> into </a:t>
            </a:r>
            <a:r>
              <a:rPr lang="en-US" b="1" dirty="0"/>
              <a:t>params</a:t>
            </a:r>
          </a:p>
          <a:p>
            <a:pPr lvl="1"/>
            <a:r>
              <a:rPr lang="en-US" dirty="0"/>
              <a:t>If using HTTP headers, pass </a:t>
            </a:r>
            <a:r>
              <a:rPr lang="en-US" dirty="0" err="1"/>
              <a:t>dict</a:t>
            </a:r>
            <a:r>
              <a:rPr lang="en-US" dirty="0"/>
              <a:t> into </a:t>
            </a:r>
            <a:r>
              <a:rPr lang="en-US" b="1" dirty="0"/>
              <a:t>headers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9A3515-61A0-8ECB-C738-A7258AAAC4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199" y="3108960"/>
            <a:ext cx="6007283" cy="15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97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68362-ABB6-225E-FC42-8896F8D78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HTML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4996A-638F-89D5-7FA0-6F492B9FF4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Pandas can read a website and extract all the tables into </a:t>
            </a:r>
            <a:r>
              <a:rPr lang="en-US" dirty="0" err="1"/>
              <a:t>DataFrames</a:t>
            </a:r>
            <a:r>
              <a:rPr lang="en-US" dirty="0"/>
              <a:t> using </a:t>
            </a:r>
            <a:r>
              <a:rPr lang="en-US" b="1" dirty="0" err="1"/>
              <a:t>read_html</a:t>
            </a:r>
            <a:r>
              <a:rPr lang="en-US" b="1" dirty="0"/>
              <a:t>()</a:t>
            </a:r>
          </a:p>
          <a:p>
            <a:r>
              <a:rPr lang="en-US" dirty="0"/>
              <a:t>This can be error-prone, by the nature of HTML</a:t>
            </a:r>
          </a:p>
          <a:p>
            <a:r>
              <a:rPr lang="en-US" dirty="0"/>
              <a:t>There are a number of options to work around these errors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F6CE6C-56C1-CF41-CAAD-72A574F764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73548" y="378332"/>
            <a:ext cx="4502756" cy="579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9038"/>
      </p:ext>
    </p:extLst>
  </p:cSld>
  <p:clrMapOvr>
    <a:masterClrMapping/>
  </p:clrMapOvr>
</p:sld>
</file>

<file path=ppt/theme/theme1.xml><?xml version="1.0" encoding="utf-8"?>
<a:theme xmlns:a="http://schemas.openxmlformats.org/drawingml/2006/main" name="mbl">
  <a:themeElements>
    <a:clrScheme name="myblendedlearning">
      <a:dk1>
        <a:srgbClr val="000000"/>
      </a:dk1>
      <a:lt1>
        <a:srgbClr val="FFFFFF"/>
      </a:lt1>
      <a:dk2>
        <a:srgbClr val="021689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94A7B7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l" id="{3D80533A-24CA-2846-8A39-E36C07FBE321}" vid="{CA4A00CD-2934-D54C-B13B-DCA0DDE3A1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mbl</Template>
  <TotalTime>7619</TotalTime>
  <Words>1352</Words>
  <Application>Microsoft Macintosh PowerPoint</Application>
  <PresentationFormat>Widescreen</PresentationFormat>
  <Paragraphs>165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Avenir Next LT Pro</vt:lpstr>
      <vt:lpstr>Calibri</vt:lpstr>
      <vt:lpstr>Tw Cen MT</vt:lpstr>
      <vt:lpstr>mbl</vt:lpstr>
      <vt:lpstr>Intermediate Data Science Programming</vt:lpstr>
      <vt:lpstr>Reading From Database</vt:lpstr>
      <vt:lpstr>Database-Specific Configuration</vt:lpstr>
      <vt:lpstr>Getting Database Data</vt:lpstr>
      <vt:lpstr>Reading From Web Services</vt:lpstr>
      <vt:lpstr>Web Services Authentication</vt:lpstr>
      <vt:lpstr>Web Services Authentication</vt:lpstr>
      <vt:lpstr>Web Services Parameters</vt:lpstr>
      <vt:lpstr>Reading HTML tables</vt:lpstr>
      <vt:lpstr>Executing Functions</vt:lpstr>
      <vt:lpstr>Executing Functions</vt:lpstr>
      <vt:lpstr>Extra Parameters</vt:lpstr>
      <vt:lpstr>Functions with Groups</vt:lpstr>
      <vt:lpstr>Resampling</vt:lpstr>
      <vt:lpstr>Very Large Datasets</vt:lpstr>
      <vt:lpstr>Very Large Datasets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Data Science Programming</dc:title>
  <dc:creator>Josh Baran</dc:creator>
  <cp:lastModifiedBy>Josh Baran</cp:lastModifiedBy>
  <cp:revision>6</cp:revision>
  <dcterms:created xsi:type="dcterms:W3CDTF">2022-09-09T10:56:35Z</dcterms:created>
  <dcterms:modified xsi:type="dcterms:W3CDTF">2023-10-26T13:02:22Z</dcterms:modified>
</cp:coreProperties>
</file>