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5"/>
    <p:restoredTop sz="54898"/>
  </p:normalViewPr>
  <p:slideViewPr>
    <p:cSldViewPr snapToGrid="0" snapToObjects="1">
      <p:cViewPr varScale="1">
        <p:scale>
          <a:sx n="147" d="100"/>
          <a:sy n="147" d="100"/>
        </p:scale>
        <p:origin x="6840" y="184"/>
      </p:cViewPr>
      <p:guideLst/>
    </p:cSldViewPr>
  </p:slideViewPr>
  <p:notesTextViewPr>
    <p:cViewPr>
      <p:scale>
        <a:sx n="1" d="1"/>
        <a:sy n="1" d="1"/>
      </p:scale>
      <p:origin x="0" y="-158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E85F5-59BA-0245-B2B4-7BC7412D4DE8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8A204-7F60-4A46-9FE3-E45BC99BC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7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plotly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df</a:t>
            </a:r>
            <a:r>
              <a:rPr lang="en-US" dirty="0"/>
              <a:t> = </a:t>
            </a:r>
            <a:r>
              <a:rPr lang="en-US" dirty="0" err="1"/>
              <a:t>plotly.data.stocks</a:t>
            </a:r>
            <a:r>
              <a:rPr lang="en-US" dirty="0"/>
              <a:t>()</a:t>
            </a:r>
          </a:p>
          <a:p>
            <a:r>
              <a:rPr lang="en-US" dirty="0" err="1"/>
              <a:t>df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df.plot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df.plot</a:t>
            </a:r>
            <a:r>
              <a:rPr lang="en-US" dirty="0"/>
              <a:t>(kind='hist')</a:t>
            </a:r>
          </a:p>
          <a:p>
            <a:endParaRPr lang="en-US" dirty="0"/>
          </a:p>
          <a:p>
            <a:r>
              <a:rPr lang="en-US" dirty="0" err="1"/>
              <a:t>df.plot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=(20,10))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df.plot</a:t>
            </a:r>
            <a:r>
              <a:rPr lang="en-US" dirty="0"/>
              <a:t>(x='date',</a:t>
            </a:r>
            <a:r>
              <a:rPr lang="en-US" dirty="0" err="1"/>
              <a:t>figsize</a:t>
            </a:r>
            <a:r>
              <a:rPr lang="en-US" dirty="0"/>
              <a:t>=(20,10))</a:t>
            </a:r>
          </a:p>
          <a:p>
            <a:endParaRPr lang="en-US" dirty="0"/>
          </a:p>
          <a:p>
            <a:r>
              <a:rPr lang="en-US" dirty="0" err="1"/>
              <a:t>df.plot</a:t>
            </a:r>
            <a:r>
              <a:rPr lang="en-US" dirty="0"/>
              <a:t>(x='</a:t>
            </a:r>
            <a:r>
              <a:rPr lang="en-US" dirty="0" err="1"/>
              <a:t>date',y</a:t>
            </a:r>
            <a:r>
              <a:rPr lang="en-US" dirty="0"/>
              <a:t>='GOOG’)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8A204-7F60-4A46-9FE3-E45BC99BC0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26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pandas.plotting</a:t>
            </a:r>
            <a:r>
              <a:rPr lang="en-US" dirty="0"/>
              <a:t> import </a:t>
            </a:r>
            <a:r>
              <a:rPr lang="en-US" dirty="0" err="1"/>
              <a:t>lag_plot</a:t>
            </a:r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import pandas as pd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spacing = </a:t>
            </a:r>
            <a:r>
              <a:rPr lang="en-US" dirty="0" err="1"/>
              <a:t>np.linspace</a:t>
            </a:r>
            <a:r>
              <a:rPr lang="en-US" dirty="0"/>
              <a:t>(-99 * </a:t>
            </a:r>
            <a:r>
              <a:rPr lang="en-US" dirty="0" err="1"/>
              <a:t>np.pi</a:t>
            </a:r>
            <a:r>
              <a:rPr lang="en-US" dirty="0"/>
              <a:t>, 99 * </a:t>
            </a:r>
            <a:r>
              <a:rPr lang="en-US" dirty="0" err="1"/>
              <a:t>np.pi</a:t>
            </a:r>
            <a:r>
              <a:rPr lang="en-US" dirty="0"/>
              <a:t>, num=1000)</a:t>
            </a:r>
          </a:p>
          <a:p>
            <a:r>
              <a:rPr lang="en-US" dirty="0"/>
              <a:t>data = </a:t>
            </a:r>
            <a:r>
              <a:rPr lang="en-US" dirty="0" err="1"/>
              <a:t>pd.Series</a:t>
            </a:r>
            <a:r>
              <a:rPr lang="en-US" dirty="0"/>
              <a:t>( </a:t>
            </a:r>
            <a:r>
              <a:rPr lang="en-US" dirty="0" err="1"/>
              <a:t>np.random.rand</a:t>
            </a:r>
            <a:r>
              <a:rPr lang="en-US" dirty="0"/>
              <a:t>(1000) + 0.01 * spacing)</a:t>
            </a:r>
          </a:p>
          <a:p>
            <a:r>
              <a:rPr lang="en-US" dirty="0" err="1"/>
              <a:t>data.plot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=(30,10))</a:t>
            </a:r>
          </a:p>
          <a:p>
            <a:endParaRPr lang="en-US" dirty="0"/>
          </a:p>
          <a:p>
            <a:r>
              <a:rPr lang="en-US" dirty="0" err="1"/>
              <a:t>lag_plot</a:t>
            </a:r>
            <a:r>
              <a:rPr lang="en-US" dirty="0"/>
              <a:t>(data)</a:t>
            </a:r>
          </a:p>
          <a:p>
            <a:endParaRPr lang="en-US" dirty="0"/>
          </a:p>
          <a:p>
            <a:r>
              <a:rPr lang="en-US" dirty="0"/>
              <a:t>data = </a:t>
            </a:r>
            <a:r>
              <a:rPr lang="en-US" dirty="0" err="1"/>
              <a:t>pd.Series</a:t>
            </a:r>
            <a:r>
              <a:rPr lang="en-US" dirty="0"/>
              <a:t>(0.1 * </a:t>
            </a:r>
            <a:r>
              <a:rPr lang="en-US" dirty="0" err="1"/>
              <a:t>np.random.rand</a:t>
            </a:r>
            <a:r>
              <a:rPr lang="en-US" dirty="0"/>
              <a:t>(1000) + 0.9 * </a:t>
            </a:r>
            <a:r>
              <a:rPr lang="en-US" dirty="0" err="1"/>
              <a:t>np.sin</a:t>
            </a:r>
            <a:r>
              <a:rPr lang="en-US" dirty="0"/>
              <a:t>(spacing))</a:t>
            </a:r>
          </a:p>
          <a:p>
            <a:r>
              <a:rPr lang="en-US" dirty="0" err="1"/>
              <a:t>data.plot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=(30,10))</a:t>
            </a:r>
          </a:p>
          <a:p>
            <a:endParaRPr lang="en-US" dirty="0"/>
          </a:p>
          <a:p>
            <a:r>
              <a:rPr lang="en-US" dirty="0" err="1"/>
              <a:t>lag_plot</a:t>
            </a:r>
            <a:r>
              <a:rPr lang="en-US" dirty="0"/>
              <a:t>(data)</a:t>
            </a:r>
          </a:p>
          <a:p>
            <a:endParaRPr lang="en-US" dirty="0"/>
          </a:p>
          <a:p>
            <a:r>
              <a:rPr lang="en-US" dirty="0"/>
              <a:t>data = </a:t>
            </a:r>
            <a:r>
              <a:rPr lang="en-US" dirty="0" err="1"/>
              <a:t>pd.Series</a:t>
            </a:r>
            <a:r>
              <a:rPr lang="en-US" dirty="0"/>
              <a:t>(0.1 * </a:t>
            </a:r>
            <a:r>
              <a:rPr lang="en-US" dirty="0" err="1"/>
              <a:t>np.random.rand</a:t>
            </a:r>
            <a:r>
              <a:rPr lang="en-US" dirty="0"/>
              <a:t>(1000) + 0.9 * </a:t>
            </a:r>
            <a:r>
              <a:rPr lang="en-US" dirty="0" err="1"/>
              <a:t>np.sin</a:t>
            </a:r>
            <a:r>
              <a:rPr lang="en-US" dirty="0"/>
              <a:t>(spacing/8))</a:t>
            </a:r>
          </a:p>
          <a:p>
            <a:r>
              <a:rPr lang="en-US" dirty="0" err="1"/>
              <a:t>data.plot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=(30,10))</a:t>
            </a:r>
          </a:p>
          <a:p>
            <a:endParaRPr lang="en-US" dirty="0"/>
          </a:p>
          <a:p>
            <a:r>
              <a:rPr lang="en-US" dirty="0" err="1"/>
              <a:t>lag_plot</a:t>
            </a:r>
            <a:r>
              <a:rPr lang="en-US" dirty="0"/>
              <a:t>(data)</a:t>
            </a:r>
          </a:p>
          <a:p>
            <a:endParaRPr lang="en-US" dirty="0"/>
          </a:p>
          <a:p>
            <a:r>
              <a:rPr lang="en-US" dirty="0" err="1"/>
              <a:t>lag_plot</a:t>
            </a:r>
            <a:r>
              <a:rPr lang="en-US" dirty="0"/>
              <a:t>(</a:t>
            </a:r>
            <a:r>
              <a:rPr lang="en-US" dirty="0" err="1"/>
              <a:t>data,lag</a:t>
            </a:r>
            <a:r>
              <a:rPr lang="en-US" dirty="0"/>
              <a:t>=8)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= </a:t>
            </a:r>
            <a:r>
              <a:rPr lang="en-US" dirty="0" err="1"/>
              <a:t>plotly.data.tips</a:t>
            </a:r>
            <a:r>
              <a:rPr lang="en-US" dirty="0"/>
              <a:t>()[['</a:t>
            </a:r>
            <a:r>
              <a:rPr lang="en-US" dirty="0" err="1"/>
              <a:t>total_bill</a:t>
            </a:r>
            <a:r>
              <a:rPr lang="en-US" dirty="0"/>
              <a:t>']]</a:t>
            </a:r>
          </a:p>
          <a:p>
            <a:r>
              <a:rPr lang="en-US" dirty="0" err="1"/>
              <a:t>data.plot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=(30,10))</a:t>
            </a:r>
          </a:p>
          <a:p>
            <a:endParaRPr lang="en-US" dirty="0"/>
          </a:p>
          <a:p>
            <a:r>
              <a:rPr lang="en-US" dirty="0" err="1"/>
              <a:t>lag_plot</a:t>
            </a:r>
            <a:r>
              <a:rPr lang="en-US" dirty="0"/>
              <a:t>(data)</a:t>
            </a:r>
          </a:p>
          <a:p>
            <a:endParaRPr lang="en-US" dirty="0"/>
          </a:p>
          <a:p>
            <a:r>
              <a:rPr lang="en-US" dirty="0"/>
              <a:t>data = </a:t>
            </a:r>
            <a:r>
              <a:rPr lang="en-US" dirty="0" err="1"/>
              <a:t>pd.Series</a:t>
            </a:r>
            <a:r>
              <a:rPr lang="en-US" dirty="0"/>
              <a:t>(</a:t>
            </a:r>
            <a:r>
              <a:rPr lang="en-US" dirty="0" err="1"/>
              <a:t>np.random.rand</a:t>
            </a:r>
            <a:r>
              <a:rPr lang="en-US" dirty="0"/>
              <a:t>(1000))</a:t>
            </a:r>
          </a:p>
          <a:p>
            <a:r>
              <a:rPr lang="en-US" dirty="0" err="1"/>
              <a:t>data.plot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=(30,10))</a:t>
            </a:r>
          </a:p>
          <a:p>
            <a:endParaRPr lang="en-US" dirty="0"/>
          </a:p>
          <a:p>
            <a:r>
              <a:rPr lang="en-US" dirty="0" err="1"/>
              <a:t>lag_plot</a:t>
            </a:r>
            <a:r>
              <a:rPr lang="en-US" dirty="0"/>
              <a:t>(data)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8A204-7F60-4A46-9FE3-E45BC99BC0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3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8A204-7F60-4A46-9FE3-E45BC99BC0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00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8A204-7F60-4A46-9FE3-E45BC99BC0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63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script:</a:t>
            </a:r>
          </a:p>
          <a:p>
            <a:endParaRPr lang="en-US" dirty="0"/>
          </a:p>
          <a:p>
            <a:r>
              <a:rPr lang="en-US" dirty="0"/>
              <a:t>Scatter plot -- iris data</a:t>
            </a:r>
          </a:p>
          <a:p>
            <a:r>
              <a:rPr lang="en-US" dirty="0"/>
              <a:t>	features: hover, colors, marker sizes/shapes</a:t>
            </a:r>
          </a:p>
          <a:p>
            <a:r>
              <a:rPr lang="en-US" dirty="0"/>
              <a:t>#to change markers:</a:t>
            </a:r>
          </a:p>
          <a:p>
            <a:r>
              <a:rPr lang="en-US" dirty="0" err="1"/>
              <a:t>fig.update_traces</a:t>
            </a:r>
            <a:r>
              <a:rPr lang="en-US" dirty="0"/>
              <a:t>(</a:t>
            </a:r>
          </a:p>
          <a:p>
            <a:r>
              <a:rPr lang="en-US" dirty="0"/>
              <a:t>    marker=</a:t>
            </a:r>
            <a:r>
              <a:rPr lang="en-US" dirty="0" err="1"/>
              <a:t>dict</a:t>
            </a:r>
            <a:r>
              <a:rPr lang="en-US" dirty="0"/>
              <a:t>(</a:t>
            </a:r>
          </a:p>
          <a:p>
            <a:r>
              <a:rPr lang="en-US" dirty="0"/>
              <a:t>        symbol='star',</a:t>
            </a:r>
          </a:p>
          <a:p>
            <a:r>
              <a:rPr lang="en-US" dirty="0"/>
              <a:t>        size=40,</a:t>
            </a:r>
          </a:p>
          <a:p>
            <a:r>
              <a:rPr lang="en-US" dirty="0"/>
              <a:t>        angle=45,</a:t>
            </a:r>
          </a:p>
          <a:p>
            <a:r>
              <a:rPr lang="en-US" dirty="0"/>
              <a:t>        color='Green',</a:t>
            </a:r>
          </a:p>
          <a:p>
            <a:r>
              <a:rPr lang="en-US" dirty="0"/>
              <a:t>        opacity=0.5,</a:t>
            </a:r>
          </a:p>
          <a:p>
            <a:r>
              <a:rPr lang="en-US" dirty="0"/>
              <a:t>        line=</a:t>
            </a:r>
            <a:r>
              <a:rPr lang="en-US" dirty="0" err="1"/>
              <a:t>dict</a:t>
            </a:r>
            <a:r>
              <a:rPr lang="en-US" dirty="0"/>
              <a:t>(</a:t>
            </a:r>
          </a:p>
          <a:p>
            <a:r>
              <a:rPr lang="en-US" dirty="0"/>
              <a:t>            width=5,</a:t>
            </a:r>
          </a:p>
          <a:p>
            <a:r>
              <a:rPr lang="en-US" dirty="0"/>
              <a:t>            color='blue'</a:t>
            </a:r>
          </a:p>
          <a:p>
            <a:r>
              <a:rPr lang="en-US" dirty="0"/>
              <a:t>        )</a:t>
            </a:r>
          </a:p>
          <a:p>
            <a:r>
              <a:rPr lang="en-US" dirty="0"/>
              <a:t>    ),</a:t>
            </a:r>
          </a:p>
          <a:p>
            <a:r>
              <a:rPr lang="en-US" dirty="0"/>
              <a:t>    selector=</a:t>
            </a:r>
            <a:r>
              <a:rPr lang="en-US" dirty="0" err="1"/>
              <a:t>dict</a:t>
            </a:r>
            <a:r>
              <a:rPr lang="en-US" dirty="0"/>
              <a:t>(</a:t>
            </a:r>
          </a:p>
          <a:p>
            <a:r>
              <a:rPr lang="en-US" dirty="0"/>
              <a:t>        name=‘</a:t>
            </a:r>
            <a:r>
              <a:rPr lang="en-US" dirty="0" err="1"/>
              <a:t>setosa</a:t>
            </a:r>
            <a:r>
              <a:rPr lang="en-US" dirty="0"/>
              <a:t>’</a:t>
            </a:r>
          </a:p>
          <a:p>
            <a:r>
              <a:rPr lang="en-US" dirty="0"/>
              <a:t>    )</a:t>
            </a:r>
          </a:p>
          <a:p>
            <a:r>
              <a:rPr lang="en-US" dirty="0"/>
              <a:t>)	</a:t>
            </a:r>
          </a:p>
          <a:p>
            <a:r>
              <a:rPr lang="en-US" dirty="0"/>
              <a:t>	correlation using lines – </a:t>
            </a:r>
            <a:r>
              <a:rPr lang="en-US" dirty="0" err="1"/>
              <a:t>ols</a:t>
            </a:r>
            <a:r>
              <a:rPr lang="en-US" dirty="0"/>
              <a:t> means Ordinary Least Squares</a:t>
            </a:r>
          </a:p>
          <a:p>
            <a:r>
              <a:rPr lang="en-US" dirty="0"/>
              <a:t>	sepal weak/none. Petal strong positive</a:t>
            </a:r>
          </a:p>
          <a:p>
            <a:r>
              <a:rPr lang="en-US" dirty="0"/>
              <a:t>Line chart – stocks data</a:t>
            </a:r>
          </a:p>
          <a:p>
            <a:r>
              <a:rPr lang="en-US" dirty="0"/>
              <a:t>	explain really just scatter plot, but in order and connected</a:t>
            </a:r>
          </a:p>
          <a:p>
            <a:r>
              <a:rPr lang="en-US" dirty="0"/>
              <a:t>	features again: colors, hover, filtering lines, pan/zoom</a:t>
            </a:r>
          </a:p>
          <a:p>
            <a:r>
              <a:rPr lang="en-US" dirty="0"/>
              <a:t>Bar chart – </a:t>
            </a:r>
            <a:r>
              <a:rPr lang="en-US" dirty="0" err="1"/>
              <a:t>gapminder</a:t>
            </a:r>
            <a:r>
              <a:rPr lang="en-US" dirty="0"/>
              <a:t> data</a:t>
            </a:r>
          </a:p>
          <a:p>
            <a:r>
              <a:rPr lang="en-US" dirty="0"/>
              <a:t>	full</a:t>
            </a:r>
          </a:p>
          <a:p>
            <a:r>
              <a:rPr lang="en-US" dirty="0"/>
              <a:t>	stacked vs grouped</a:t>
            </a:r>
          </a:p>
          <a:p>
            <a:r>
              <a:rPr lang="en-US" dirty="0"/>
              <a:t>	horizontal</a:t>
            </a:r>
          </a:p>
          <a:p>
            <a:r>
              <a:rPr lang="en-US" dirty="0"/>
              <a:t>	numeric vs. categorical axis</a:t>
            </a:r>
          </a:p>
          <a:p>
            <a:r>
              <a:rPr lang="en-US" dirty="0"/>
              <a:t>Pie chart – </a:t>
            </a:r>
            <a:r>
              <a:rPr lang="en-US" dirty="0" err="1"/>
              <a:t>gapminder</a:t>
            </a:r>
            <a:endParaRPr lang="en-US" dirty="0"/>
          </a:p>
          <a:p>
            <a:r>
              <a:rPr lang="en-US" dirty="0"/>
              <a:t>	sum by continent</a:t>
            </a:r>
          </a:p>
          <a:p>
            <a:r>
              <a:rPr lang="en-US" dirty="0"/>
              <a:t>	bad example of all countries</a:t>
            </a:r>
          </a:p>
          <a:p>
            <a:r>
              <a:rPr lang="en-US" dirty="0"/>
              <a:t>	</a:t>
            </a:r>
            <a:r>
              <a:rPr lang="en-US"/>
              <a:t>top 10 </a:t>
            </a:r>
            <a:r>
              <a:rPr lang="en-US" dirty="0"/>
              <a:t>“better”</a:t>
            </a:r>
          </a:p>
          <a:p>
            <a:r>
              <a:rPr lang="en-US" dirty="0"/>
              <a:t>	pulling a slice out</a:t>
            </a:r>
          </a:p>
          <a:p>
            <a:r>
              <a:rPr lang="en-US" dirty="0"/>
              <a:t>Bubble chart – </a:t>
            </a:r>
            <a:r>
              <a:rPr lang="en-US" dirty="0" err="1"/>
              <a:t>gapminder</a:t>
            </a:r>
            <a:endParaRPr lang="en-US" dirty="0"/>
          </a:p>
          <a:p>
            <a:r>
              <a:rPr lang="en-US" dirty="0"/>
              <a:t>	explain scatter plot with different dot sizes</a:t>
            </a:r>
          </a:p>
          <a:p>
            <a:r>
              <a:rPr lang="en-US" dirty="0"/>
              <a:t>Box plot – iris</a:t>
            </a:r>
          </a:p>
          <a:p>
            <a:r>
              <a:rPr lang="en-US" dirty="0"/>
              <a:t>	sometimes called box and whisker</a:t>
            </a:r>
          </a:p>
          <a:p>
            <a:r>
              <a:rPr lang="en-US" dirty="0"/>
              <a:t>	shows distributions:</a:t>
            </a:r>
          </a:p>
          <a:p>
            <a:r>
              <a:rPr lang="en-US" dirty="0"/>
              <a:t>	box is 1</a:t>
            </a:r>
            <a:r>
              <a:rPr lang="en-US" baseline="30000" dirty="0"/>
              <a:t>st</a:t>
            </a:r>
            <a:r>
              <a:rPr lang="en-US" dirty="0"/>
              <a:t> – 3</a:t>
            </a:r>
            <a:r>
              <a:rPr lang="en-US" baseline="30000" dirty="0"/>
              <a:t>rd</a:t>
            </a:r>
            <a:r>
              <a:rPr lang="en-US" dirty="0"/>
              <a:t> quartiles</a:t>
            </a:r>
          </a:p>
          <a:p>
            <a:r>
              <a:rPr lang="en-US" dirty="0"/>
              <a:t>	2</a:t>
            </a:r>
            <a:r>
              <a:rPr lang="en-US" baseline="30000" dirty="0"/>
              <a:t>nd</a:t>
            </a:r>
            <a:r>
              <a:rPr lang="en-US" dirty="0"/>
              <a:t> (median) is line in middle</a:t>
            </a:r>
          </a:p>
          <a:p>
            <a:r>
              <a:rPr lang="en-US" dirty="0"/>
              <a:t>	whiskers are 1.5 IQR – inter-quartile-range – the distance between top and bottom of box</a:t>
            </a:r>
          </a:p>
          <a:p>
            <a:r>
              <a:rPr lang="en-US" dirty="0"/>
              <a:t>	dots past the whiskers are outliers</a:t>
            </a:r>
          </a:p>
          <a:p>
            <a:r>
              <a:rPr lang="en-US" dirty="0"/>
              <a:t>	also can show all data</a:t>
            </a:r>
          </a:p>
          <a:p>
            <a:r>
              <a:rPr lang="en-US" dirty="0"/>
              <a:t>Histogram -- iris</a:t>
            </a:r>
          </a:p>
          <a:p>
            <a:r>
              <a:rPr lang="en-US" dirty="0"/>
              <a:t>	similar to bar chart – no gaps between bars</a:t>
            </a:r>
          </a:p>
          <a:p>
            <a:r>
              <a:rPr lang="en-US" dirty="0"/>
              <a:t>	another way to show distribution</a:t>
            </a:r>
          </a:p>
          <a:p>
            <a:r>
              <a:rPr lang="en-US" dirty="0"/>
              <a:t>	multiple series stack by default – show overlay </a:t>
            </a:r>
          </a:p>
          <a:p>
            <a:r>
              <a:rPr lang="en-US" dirty="0"/>
              <a:t>	</a:t>
            </a:r>
            <a:r>
              <a:rPr lang="en-US" dirty="0" err="1"/>
              <a:t>diceroll</a:t>
            </a:r>
            <a:r>
              <a:rPr lang="en-US" dirty="0"/>
              <a:t> example – even distribution long term, but short term can be skewed</a:t>
            </a:r>
          </a:p>
          <a:p>
            <a:r>
              <a:rPr lang="en-US" dirty="0"/>
              <a:t>Sunburst – </a:t>
            </a:r>
            <a:r>
              <a:rPr lang="en-US" dirty="0" err="1"/>
              <a:t>gapminder</a:t>
            </a:r>
            <a:endParaRPr lang="en-US" dirty="0"/>
          </a:p>
          <a:p>
            <a:r>
              <a:rPr lang="en-US" dirty="0"/>
              <a:t>	path= [‘</a:t>
            </a:r>
            <a:r>
              <a:rPr lang="en-US" dirty="0" err="1"/>
              <a:t>continent’,’country</a:t>
            </a:r>
            <a:r>
              <a:rPr lang="en-US" dirty="0"/>
              <a:t>’] values = ‘pop’ color=‘</a:t>
            </a:r>
            <a:r>
              <a:rPr lang="en-US" dirty="0" err="1"/>
              <a:t>lifeExp</a:t>
            </a:r>
            <a:r>
              <a:rPr lang="en-US" dirty="0"/>
              <a:t>’</a:t>
            </a:r>
          </a:p>
          <a:p>
            <a:r>
              <a:rPr lang="en-US" dirty="0"/>
              <a:t>	automatic totals per level</a:t>
            </a:r>
          </a:p>
          <a:p>
            <a:r>
              <a:rPr lang="en-US" dirty="0"/>
              <a:t>	animation</a:t>
            </a:r>
          </a:p>
          <a:p>
            <a:r>
              <a:rPr lang="en-US" dirty="0"/>
              <a:t>3d scatter – iris</a:t>
            </a:r>
          </a:p>
          <a:p>
            <a:r>
              <a:rPr lang="en-US" dirty="0"/>
              <a:t>	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x='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sepal_length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',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y='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sepal_width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',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z='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petal_width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',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color='species’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pan/rotate/zoom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8A204-7F60-4A46-9FE3-E45BC99BC0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98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32BFCE6-4AA8-2044-88D6-8D6CCBB80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" y="6168483"/>
            <a:ext cx="2551612" cy="552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C81EFA-648C-5F46-A8B5-36E1F7121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99" y="515224"/>
            <a:ext cx="1595402" cy="12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6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5E92BEE-E1F9-0042-B57F-F7CA27A73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C5E23A-81EA-1242-B6C8-69CA19E4D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69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CEB61B8-CBF0-A148-92BD-4051F2F8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2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B3B6198-98CE-134D-B640-E33F60AEB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5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8A1D5F2-A8DC-124B-BBDE-8E099182D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8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5BD1604-5B64-284B-893B-CBB8859EF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4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E44DD33-D2D9-794F-A5B7-1AFB6AD87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6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196F55C-F068-294B-93A7-6DE8EC629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63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873C708-53B0-B242-81E0-BCF54430D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93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9E9F5A4-146C-F24A-96A2-7C728D22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1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5531E9F-317E-6748-A37B-8B47882FC58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F32F92C-1F93-024D-BDC5-BE8242805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0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otly.com/pyth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68D24-AE4D-A05F-3147-5E8DD5BED3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Beginner Data Science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ABE149-D5E2-6558-9D49-51A84EC67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9. </a:t>
            </a:r>
            <a:r>
              <a:rPr lang="en-US" dirty="0" err="1"/>
              <a:t>Plotly</a:t>
            </a:r>
            <a:endParaRPr lang="en-US" dirty="0"/>
          </a:p>
          <a:p>
            <a:r>
              <a:rPr lang="en-US" dirty="0"/>
              <a:t>Charts &amp; Visualization</a:t>
            </a:r>
          </a:p>
        </p:txBody>
      </p:sp>
    </p:spTree>
    <p:extLst>
      <p:ext uri="{BB962C8B-B14F-4D97-AF65-F5344CB8AC3E}">
        <p14:creationId xmlns:p14="http://schemas.microsoft.com/office/powerpoint/2010/main" val="51987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D2748-C1F6-9FDD-A033-B3B69881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Pandas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6099-4D79-B602-BF92-D5AA2EF82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Pandas has visualization built-in</a:t>
            </a:r>
          </a:p>
          <a:p>
            <a:pPr lvl="1"/>
            <a:r>
              <a:rPr lang="en-US" dirty="0"/>
              <a:t>Uses Matplotlib</a:t>
            </a:r>
          </a:p>
          <a:p>
            <a:r>
              <a:rPr lang="en-US" dirty="0"/>
              <a:t>Use </a:t>
            </a:r>
            <a:r>
              <a:rPr lang="en-US" b="1" dirty="0"/>
              <a:t>.plot()</a:t>
            </a:r>
            <a:r>
              <a:rPr lang="en-US" dirty="0"/>
              <a:t> on </a:t>
            </a:r>
            <a:r>
              <a:rPr lang="en-US" dirty="0" err="1"/>
              <a:t>DataFrame</a:t>
            </a:r>
            <a:r>
              <a:rPr lang="en-US" dirty="0"/>
              <a:t> or Series to quickly plot contents</a:t>
            </a:r>
          </a:p>
          <a:p>
            <a:r>
              <a:rPr lang="en-US" dirty="0"/>
              <a:t>Creates simple, static plots</a:t>
            </a:r>
          </a:p>
          <a:p>
            <a:pPr lvl="1"/>
            <a:r>
              <a:rPr lang="en-US" dirty="0"/>
              <a:t>Not animated</a:t>
            </a:r>
          </a:p>
          <a:p>
            <a:pPr lvl="1"/>
            <a:r>
              <a:rPr lang="en-US" dirty="0"/>
              <a:t>Not interactive</a:t>
            </a:r>
          </a:p>
          <a:p>
            <a:pPr lvl="1"/>
            <a:r>
              <a:rPr lang="en-US" dirty="0"/>
              <a:t>Defaults are sometimes unintuitive or not optimal</a:t>
            </a:r>
          </a:p>
          <a:p>
            <a:r>
              <a:rPr lang="en-US" dirty="0"/>
              <a:t>Useful while still working on your data</a:t>
            </a:r>
          </a:p>
          <a:p>
            <a:r>
              <a:rPr lang="en-US" dirty="0"/>
              <a:t>In most cases, for a good quality finished chart, it is likely better and easier to use a different library</a:t>
            </a:r>
          </a:p>
        </p:txBody>
      </p:sp>
    </p:spTree>
    <p:extLst>
      <p:ext uri="{BB962C8B-B14F-4D97-AF65-F5344CB8AC3E}">
        <p14:creationId xmlns:p14="http://schemas.microsoft.com/office/powerpoint/2010/main" val="241488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35325-A5A6-8E7E-DF7F-49A6980AA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 – Lag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0E917-D2E2-344A-4244-083A50D2B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example where the built-in plot is useful</a:t>
            </a:r>
          </a:p>
          <a:p>
            <a:r>
              <a:rPr lang="en-US" dirty="0"/>
              <a:t>Lag plot – plots the same data, but compares it to itself, shifted</a:t>
            </a:r>
          </a:p>
          <a:p>
            <a:pPr lvl="1"/>
            <a:r>
              <a:rPr lang="en-US" dirty="0"/>
              <a:t>lag – the amount to shift</a:t>
            </a:r>
          </a:p>
          <a:p>
            <a:r>
              <a:rPr lang="en-US" dirty="0"/>
              <a:t>Used to determine if data is random</a:t>
            </a:r>
          </a:p>
          <a:p>
            <a:r>
              <a:rPr lang="en-US" dirty="0"/>
              <a:t>Random data will not produce any structure</a:t>
            </a:r>
          </a:p>
          <a:p>
            <a:r>
              <a:rPr lang="en-US" dirty="0"/>
              <a:t>Data with some kind of pattern (linear, cyclical) will</a:t>
            </a:r>
          </a:p>
        </p:txBody>
      </p:sp>
    </p:spTree>
    <p:extLst>
      <p:ext uri="{BB962C8B-B14F-4D97-AF65-F5344CB8AC3E}">
        <p14:creationId xmlns:p14="http://schemas.microsoft.com/office/powerpoint/2010/main" val="58124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68651-B452-8AD5-23C4-8D37709B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Plotly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B02E5-734F-26BC-F9AA-00CFFD71B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Charting library better suited to doing more than quick, temporary plots</a:t>
            </a:r>
          </a:p>
          <a:p>
            <a:pPr lvl="1"/>
            <a:r>
              <a:rPr lang="en-US" dirty="0"/>
              <a:t>Full-Featured</a:t>
            </a:r>
          </a:p>
          <a:p>
            <a:pPr lvl="1"/>
            <a:r>
              <a:rPr lang="en-US" dirty="0"/>
              <a:t>Animated and Interactive:</a:t>
            </a:r>
          </a:p>
          <a:p>
            <a:pPr lvl="2"/>
            <a:r>
              <a:rPr lang="en-US" dirty="0"/>
              <a:t>Can pan, zoom, highlight, filter directly in the chart</a:t>
            </a:r>
          </a:p>
          <a:p>
            <a:pPr lvl="1"/>
            <a:r>
              <a:rPr lang="en-US" dirty="0"/>
              <a:t>Lots of automatic features:</a:t>
            </a:r>
          </a:p>
          <a:p>
            <a:pPr lvl="2"/>
            <a:r>
              <a:rPr lang="en-US" dirty="0"/>
              <a:t>Coloring, labels, legends, axes, hover popups</a:t>
            </a:r>
          </a:p>
          <a:p>
            <a:pPr lvl="1"/>
            <a:r>
              <a:rPr lang="en-US" dirty="0"/>
              <a:t>Easy to use – but still powerful</a:t>
            </a:r>
          </a:p>
          <a:p>
            <a:pPr lvl="1"/>
            <a:r>
              <a:rPr lang="en-US" dirty="0"/>
              <a:t>Very thorough documentation</a:t>
            </a:r>
          </a:p>
          <a:p>
            <a:pPr lvl="2"/>
            <a:r>
              <a:rPr lang="en-US" dirty="0">
                <a:hlinkClick r:id="rId3"/>
              </a:rPr>
              <a:t>https://plotly.com/python/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0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BD68E-2B0B-5FF3-6237-9A504C16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Plotly</a:t>
            </a:r>
            <a:r>
              <a:rPr lang="en-US" dirty="0"/>
              <a:t> Express &amp; </a:t>
            </a:r>
            <a:r>
              <a:rPr lang="en-US" dirty="0" err="1"/>
              <a:t>Plotly</a:t>
            </a:r>
            <a:r>
              <a:rPr lang="en-US" dirty="0"/>
              <a:t> Graph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6FEAB-F293-6DF7-84D4-20F69C9D3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Plotly</a:t>
            </a:r>
            <a:r>
              <a:rPr lang="en-US" dirty="0"/>
              <a:t> has two interfaces: Express and Graph Objects</a:t>
            </a:r>
          </a:p>
          <a:p>
            <a:r>
              <a:rPr lang="en-US" dirty="0"/>
              <a:t>Express: High-level interface</a:t>
            </a:r>
          </a:p>
          <a:p>
            <a:pPr lvl="1"/>
            <a:r>
              <a:rPr lang="en-US" dirty="0"/>
              <a:t>Most charts just one line is enough</a:t>
            </a:r>
          </a:p>
          <a:p>
            <a:pPr lvl="1"/>
            <a:r>
              <a:rPr lang="en-US" dirty="0"/>
              <a:t>Automatic “intelligent” defaults</a:t>
            </a:r>
          </a:p>
          <a:p>
            <a:pPr lvl="1"/>
            <a:r>
              <a:rPr lang="en-US" dirty="0"/>
              <a:t>Switch between chart types with no other code changes</a:t>
            </a:r>
          </a:p>
          <a:p>
            <a:r>
              <a:rPr lang="en-US" dirty="0"/>
              <a:t>Graph Objects: Low-level full-featured interface</a:t>
            </a:r>
          </a:p>
          <a:p>
            <a:pPr lvl="1"/>
            <a:r>
              <a:rPr lang="en-US" dirty="0"/>
              <a:t>Requires more code, but exposes all functionality</a:t>
            </a:r>
          </a:p>
          <a:p>
            <a:pPr lvl="1"/>
            <a:r>
              <a:rPr lang="en-US" dirty="0"/>
              <a:t>Still has lots of “intelligent” defaults</a:t>
            </a:r>
          </a:p>
          <a:p>
            <a:pPr lvl="1"/>
            <a:r>
              <a:rPr lang="en-US" dirty="0"/>
              <a:t>Used internally by Express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1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8B39C-F062-C0DE-1DE1-A3F1D127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Plotly</a:t>
            </a:r>
            <a:r>
              <a:rPr lang="en-US" dirty="0"/>
              <a:t> Demo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CE2D7C-A0F3-3B1C-272A-52948A8F26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6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2F34-5B28-6E93-6971-ED5338DF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Add Charts to Gas Mileage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38788-39A1-240A-5661-AE862335D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err="1"/>
              <a:t>DataFrames</a:t>
            </a:r>
            <a:r>
              <a:rPr lang="en-US" dirty="0"/>
              <a:t> created in homework 8, display the following charts:</a:t>
            </a:r>
          </a:p>
          <a:p>
            <a:pPr lvl="1"/>
            <a:r>
              <a:rPr lang="en-US" dirty="0"/>
              <a:t>Bar Chart comparing the mileage of the top 20 cars</a:t>
            </a:r>
          </a:p>
          <a:p>
            <a:pPr lvl="1"/>
            <a:r>
              <a:rPr lang="en-US" dirty="0"/>
              <a:t>Line Chart showing the distance of each trip for the car with the most trips</a:t>
            </a:r>
          </a:p>
          <a:p>
            <a:pPr lvl="1"/>
            <a:r>
              <a:rPr lang="en-US" dirty="0"/>
              <a:t>Scatter Chart of gas vs. distance, colored by car</a:t>
            </a:r>
          </a:p>
          <a:p>
            <a:pPr lvl="1"/>
            <a:r>
              <a:rPr lang="en-US" dirty="0"/>
              <a:t>A Chart with 3 box plots, one each for total distance, total gas, </a:t>
            </a:r>
            <a:r>
              <a:rPr lang="en-US"/>
              <a:t>and average mileage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93083"/>
      </p:ext>
    </p:extLst>
  </p:cSld>
  <p:clrMapOvr>
    <a:masterClrMapping/>
  </p:clrMapOvr>
</p:sld>
</file>

<file path=ppt/theme/theme1.xml><?xml version="1.0" encoding="utf-8"?>
<a:theme xmlns:a="http://schemas.openxmlformats.org/drawingml/2006/main" name="mbl">
  <a:themeElements>
    <a:clrScheme name="myblendedlearning">
      <a:dk1>
        <a:srgbClr val="000000"/>
      </a:dk1>
      <a:lt1>
        <a:srgbClr val="FFFFFF"/>
      </a:lt1>
      <a:dk2>
        <a:srgbClr val="021689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94A7B7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l" id="{3D80533A-24CA-2846-8A39-E36C07FBE321}" vid="{CA4A00CD-2934-D54C-B13B-DCA0DDE3A1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mbl</Template>
  <TotalTime>11473</TotalTime>
  <Words>981</Words>
  <Application>Microsoft Macintosh PowerPoint</Application>
  <PresentationFormat>Widescreen</PresentationFormat>
  <Paragraphs>159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Tw Cen MT</vt:lpstr>
      <vt:lpstr>mbl</vt:lpstr>
      <vt:lpstr>Beginner Data Science Programming</vt:lpstr>
      <vt:lpstr>Pandas Visualization</vt:lpstr>
      <vt:lpstr>Sidebar – Lag Plots</vt:lpstr>
      <vt:lpstr>Plotly</vt:lpstr>
      <vt:lpstr>Plotly Express &amp; Plotly Graph Objects</vt:lpstr>
      <vt:lpstr>Plotly Demo</vt:lpstr>
      <vt:lpstr>Homework – Add Charts to Gas Mileage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Data Science Programming</dc:title>
  <dc:creator>Josh Baran</dc:creator>
  <cp:lastModifiedBy>Josh Baran</cp:lastModifiedBy>
  <cp:revision>5</cp:revision>
  <dcterms:created xsi:type="dcterms:W3CDTF">2022-05-27T18:44:54Z</dcterms:created>
  <dcterms:modified xsi:type="dcterms:W3CDTF">2023-09-28T13:21:15Z</dcterms:modified>
</cp:coreProperties>
</file>