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63" r:id="rId7"/>
    <p:sldId id="266" r:id="rId8"/>
    <p:sldId id="259" r:id="rId9"/>
    <p:sldId id="260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59"/>
    <p:restoredTop sz="59336"/>
  </p:normalViewPr>
  <p:slideViewPr>
    <p:cSldViewPr snapToGrid="0" snapToObjects="1">
      <p:cViewPr varScale="1">
        <p:scale>
          <a:sx n="159" d="100"/>
          <a:sy n="159" d="100"/>
        </p:scale>
        <p:origin x="6256" y="19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75A31-EC86-DB41-8D2E-20537EA017B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C9623-7F77-874F-B185-4EE84F24E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97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 pandas as pd</a:t>
            </a:r>
          </a:p>
          <a:p>
            <a:endParaRPr lang="en-US" dirty="0"/>
          </a:p>
          <a:p>
            <a:r>
              <a:rPr lang="en-US" dirty="0" err="1"/>
              <a:t>df</a:t>
            </a:r>
            <a:r>
              <a:rPr lang="en-US" dirty="0"/>
              <a:t> = </a:t>
            </a:r>
            <a:r>
              <a:rPr lang="en-US" dirty="0" err="1"/>
              <a:t>pd.read_excel</a:t>
            </a:r>
            <a:r>
              <a:rPr lang="en-US" dirty="0"/>
              <a:t>('files/</a:t>
            </a:r>
            <a:r>
              <a:rPr lang="en-US" dirty="0" err="1"/>
              <a:t>Sample.xlsx</a:t>
            </a:r>
            <a:r>
              <a:rPr lang="en-US" dirty="0"/>
              <a:t>')</a:t>
            </a:r>
          </a:p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df.sort_values</a:t>
            </a:r>
            <a:r>
              <a:rPr lang="en-US" dirty="0"/>
              <a:t>(by='Sale Price')</a:t>
            </a:r>
          </a:p>
          <a:p>
            <a:r>
              <a:rPr lang="en-US" dirty="0"/>
              <a:t>#note ability to copy/paste cells using c and v</a:t>
            </a:r>
          </a:p>
          <a:p>
            <a:r>
              <a:rPr lang="en-US" dirty="0" err="1"/>
              <a:t>df.sort_values</a:t>
            </a:r>
            <a:r>
              <a:rPr lang="en-US" dirty="0"/>
              <a:t>(by='Sale </a:t>
            </a:r>
            <a:r>
              <a:rPr lang="en-US" dirty="0" err="1"/>
              <a:t>Price',ascending</a:t>
            </a:r>
            <a:r>
              <a:rPr lang="en-US" dirty="0"/>
              <a:t>=False)</a:t>
            </a:r>
          </a:p>
          <a:p>
            <a:endParaRPr lang="en-US" dirty="0"/>
          </a:p>
          <a:p>
            <a:r>
              <a:rPr lang="en-US" dirty="0"/>
              <a:t>s = </a:t>
            </a:r>
            <a:r>
              <a:rPr lang="en-US" dirty="0" err="1"/>
              <a:t>df.sort_values</a:t>
            </a:r>
            <a:r>
              <a:rPr lang="en-US" dirty="0"/>
              <a:t>(by=['Sale </a:t>
            </a:r>
            <a:r>
              <a:rPr lang="en-US" dirty="0" err="1"/>
              <a:t>Price','Units</a:t>
            </a:r>
            <a:r>
              <a:rPr lang="en-US" dirty="0"/>
              <a:t> Sold'],ascending=[</a:t>
            </a:r>
            <a:r>
              <a:rPr lang="en-US" dirty="0" err="1"/>
              <a:t>True,False</a:t>
            </a:r>
            <a:r>
              <a:rPr lang="en-US" dirty="0"/>
              <a:t>])</a:t>
            </a:r>
          </a:p>
          <a:p>
            <a:r>
              <a:rPr lang="en-US" dirty="0"/>
              <a:t>s</a:t>
            </a:r>
          </a:p>
          <a:p>
            <a:endParaRPr lang="en-US" dirty="0"/>
          </a:p>
          <a:p>
            <a:r>
              <a:rPr lang="en-US" dirty="0" err="1"/>
              <a:t>s.sort_index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df.sort_index</a:t>
            </a:r>
            <a:r>
              <a:rPr lang="en-US" dirty="0"/>
              <a:t>(axis=1)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77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1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 using sales </a:t>
            </a:r>
            <a:r>
              <a:rPr lang="en-US" dirty="0" err="1"/>
              <a:t>dataframe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df.mean</a:t>
            </a:r>
            <a:r>
              <a:rPr lang="en-US" dirty="0"/>
              <a:t>()</a:t>
            </a:r>
          </a:p>
          <a:p>
            <a:r>
              <a:rPr lang="en-US" dirty="0"/>
              <a:t>#note warnings</a:t>
            </a:r>
          </a:p>
          <a:p>
            <a:r>
              <a:rPr lang="en-US" dirty="0" err="1"/>
              <a:t>df.sum</a:t>
            </a:r>
            <a:r>
              <a:rPr lang="en-US" dirty="0"/>
              <a:t>()</a:t>
            </a:r>
          </a:p>
          <a:p>
            <a:r>
              <a:rPr lang="en-US" dirty="0"/>
              <a:t>#also note sum concatenates strings</a:t>
            </a:r>
          </a:p>
          <a:p>
            <a:r>
              <a:rPr lang="en-US" dirty="0"/>
              <a:t>#use </a:t>
            </a:r>
            <a:r>
              <a:rPr lang="en-US" dirty="0" err="1"/>
              <a:t>select_dtypes</a:t>
            </a:r>
            <a:r>
              <a:rPr lang="en-US" dirty="0"/>
              <a:t> to only use numeric columns</a:t>
            </a:r>
          </a:p>
          <a:p>
            <a:r>
              <a:rPr lang="en-US" dirty="0" err="1"/>
              <a:t>df.select_dtypes</a:t>
            </a:r>
            <a:r>
              <a:rPr lang="en-US" dirty="0"/>
              <a:t>(include='number').sum()</a:t>
            </a:r>
          </a:p>
          <a:p>
            <a:endParaRPr lang="en-US" dirty="0"/>
          </a:p>
          <a:p>
            <a:r>
              <a:rPr lang="en-US" dirty="0" err="1"/>
              <a:t>df.select_dtypes</a:t>
            </a:r>
            <a:r>
              <a:rPr lang="en-US" dirty="0"/>
              <a:t>(include='number').</a:t>
            </a:r>
            <a:r>
              <a:rPr lang="en-US" dirty="0" err="1"/>
              <a:t>agg</a:t>
            </a:r>
            <a:r>
              <a:rPr lang="en-US" dirty="0"/>
              <a:t>(['</a:t>
            </a:r>
            <a:r>
              <a:rPr lang="en-US" dirty="0" err="1"/>
              <a:t>mean','sum','std</a:t>
            </a:r>
            <a:r>
              <a:rPr lang="en-US" dirty="0"/>
              <a:t>'])</a:t>
            </a:r>
          </a:p>
          <a:p>
            <a:endParaRPr lang="en-US" dirty="0"/>
          </a:p>
          <a:p>
            <a:r>
              <a:rPr lang="en-US" dirty="0" err="1"/>
              <a:t>df.describe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70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df</a:t>
            </a:r>
            <a:r>
              <a:rPr lang="en-US" dirty="0"/>
              <a:t>['margin'] = </a:t>
            </a:r>
            <a:r>
              <a:rPr lang="en-US" dirty="0" err="1"/>
              <a:t>df.Profit</a:t>
            </a:r>
            <a:r>
              <a:rPr lang="en-US" dirty="0"/>
              <a:t> / </a:t>
            </a:r>
            <a:r>
              <a:rPr lang="en-US" dirty="0" err="1"/>
              <a:t>df.Sales</a:t>
            </a:r>
            <a:endParaRPr lang="en-US" dirty="0"/>
          </a:p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calc = </a:t>
            </a:r>
            <a:r>
              <a:rPr lang="en-US" dirty="0" err="1"/>
              <a:t>pd.DataFrame</a:t>
            </a:r>
            <a:r>
              <a:rPr lang="en-US" dirty="0"/>
              <a:t>(</a:t>
            </a:r>
            <a:r>
              <a:rPr lang="en-US" dirty="0" err="1"/>
              <a:t>np.random.rand</a:t>
            </a:r>
            <a:r>
              <a:rPr lang="en-US" dirty="0"/>
              <a:t>(5,5),columns=list('</a:t>
            </a:r>
            <a:r>
              <a:rPr lang="en-US" dirty="0" err="1"/>
              <a:t>abcde</a:t>
            </a:r>
            <a:r>
              <a:rPr lang="en-US" dirty="0"/>
              <a:t>'))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/>
              <a:t>calc['z'] = 0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 err="1"/>
              <a:t>calc.add</a:t>
            </a:r>
            <a:r>
              <a:rPr lang="en-US" dirty="0"/>
              <a:t>(2)</a:t>
            </a:r>
          </a:p>
          <a:p>
            <a:endParaRPr lang="en-US" dirty="0"/>
          </a:p>
          <a:p>
            <a:r>
              <a:rPr lang="en-US" dirty="0"/>
              <a:t>calc['c+1'] = </a:t>
            </a:r>
            <a:r>
              <a:rPr lang="en-US" dirty="0" err="1"/>
              <a:t>calc.c.add</a:t>
            </a:r>
            <a:r>
              <a:rPr lang="en-US" dirty="0"/>
              <a:t>(1)</a:t>
            </a:r>
          </a:p>
          <a:p>
            <a:r>
              <a:rPr lang="en-US" dirty="0"/>
              <a:t>calc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8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calc.diff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calc.pct_change</a:t>
            </a:r>
            <a:r>
              <a:rPr lang="en-US" dirty="0"/>
              <a:t>(2)</a:t>
            </a:r>
          </a:p>
          <a:p>
            <a:endParaRPr lang="en-US" dirty="0"/>
          </a:p>
          <a:p>
            <a:r>
              <a:rPr lang="en-US" dirty="0"/>
              <a:t>calc['x'] = </a:t>
            </a:r>
            <a:r>
              <a:rPr lang="en-US" dirty="0" err="1"/>
              <a:t>calc.c.shift</a:t>
            </a:r>
            <a:r>
              <a:rPr lang="en-US" dirty="0"/>
              <a:t>(2) + 1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 err="1"/>
              <a:t>calc.shift</a:t>
            </a:r>
            <a:r>
              <a:rPr lang="en-US" dirty="0"/>
              <a:t>(-1) + 1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calc.loc</a:t>
            </a:r>
            <a:r>
              <a:rPr lang="en-US" dirty="0"/>
              <a:t>[1,'a'] = 0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 err="1"/>
              <a:t>calc.iloc</a:t>
            </a:r>
            <a:r>
              <a:rPr lang="en-US" dirty="0"/>
              <a:t>[2,2] = 10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 err="1"/>
              <a:t>df.replace</a:t>
            </a:r>
            <a:r>
              <a:rPr lang="en-US" dirty="0"/>
              <a:t>('</a:t>
            </a:r>
            <a:r>
              <a:rPr lang="en-US" dirty="0" err="1"/>
              <a:t>Canada',"America's</a:t>
            </a:r>
            <a:r>
              <a:rPr lang="en-US" dirty="0"/>
              <a:t> Hat")</a:t>
            </a:r>
          </a:p>
          <a:p>
            <a:endParaRPr lang="en-US" dirty="0"/>
          </a:p>
          <a:p>
            <a:r>
              <a:rPr lang="en-US" dirty="0" err="1"/>
              <a:t>calc.where</a:t>
            </a:r>
            <a:r>
              <a:rPr lang="en-US" dirty="0"/>
              <a:t>(calc &lt; 0.5,0)</a:t>
            </a:r>
          </a:p>
          <a:p>
            <a:endParaRPr lang="en-US" dirty="0"/>
          </a:p>
          <a:p>
            <a:r>
              <a:rPr lang="en-US" dirty="0" err="1"/>
              <a:t>calc.mask</a:t>
            </a:r>
            <a:r>
              <a:rPr lang="en-US" dirty="0"/>
              <a:t>(calc &lt; 0.5, 0)</a:t>
            </a:r>
          </a:p>
          <a:p>
            <a:endParaRPr lang="en-US" dirty="0"/>
          </a:p>
          <a:p>
            <a:r>
              <a:rPr lang="en-US" dirty="0" err="1"/>
              <a:t>calc.fillna</a:t>
            </a:r>
            <a:r>
              <a:rPr lang="en-US" dirty="0"/>
              <a:t>(-1)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579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df.Country.str.lower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df.Segment.str.len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df.Date.dt.month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df.Date.dt.month_name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0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#merge – we want to add continent column to our </a:t>
            </a:r>
            <a:r>
              <a:rPr lang="en-US" dirty="0" err="1"/>
              <a:t>dataframe</a:t>
            </a:r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plotly</a:t>
            </a:r>
            <a:r>
              <a:rPr lang="en-US" dirty="0"/>
              <a:t> has sample data set with countries and continents</a:t>
            </a:r>
          </a:p>
          <a:p>
            <a:r>
              <a:rPr lang="en-US" dirty="0"/>
              <a:t>import </a:t>
            </a:r>
            <a:r>
              <a:rPr lang="en-US" dirty="0" err="1"/>
              <a:t>plotly</a:t>
            </a:r>
            <a:endParaRPr lang="en-US" dirty="0"/>
          </a:p>
          <a:p>
            <a:r>
              <a:rPr lang="en-US" dirty="0" err="1"/>
              <a:t>plotly.data.gapminder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#extract out just the country and continent columns</a:t>
            </a:r>
          </a:p>
          <a:p>
            <a:r>
              <a:rPr lang="en-US" dirty="0" err="1"/>
              <a:t>contmap</a:t>
            </a:r>
            <a:r>
              <a:rPr lang="en-US" dirty="0"/>
              <a:t> = </a:t>
            </a:r>
            <a:r>
              <a:rPr lang="en-US" dirty="0" err="1"/>
              <a:t>plotly.data.gapminder</a:t>
            </a:r>
            <a:r>
              <a:rPr lang="en-US" dirty="0"/>
              <a:t>()[['</a:t>
            </a:r>
            <a:r>
              <a:rPr lang="en-US" dirty="0" err="1"/>
              <a:t>country','continent</a:t>
            </a:r>
            <a:r>
              <a:rPr lang="en-US" dirty="0"/>
              <a:t>']].</a:t>
            </a:r>
            <a:r>
              <a:rPr lang="en-US" dirty="0" err="1"/>
              <a:t>drop_duplicates</a:t>
            </a:r>
            <a:r>
              <a:rPr lang="en-US" dirty="0"/>
              <a:t>()</a:t>
            </a:r>
          </a:p>
          <a:p>
            <a:r>
              <a:rPr lang="en-US" dirty="0" err="1"/>
              <a:t>contmap</a:t>
            </a:r>
            <a:endParaRPr lang="en-US" dirty="0"/>
          </a:p>
          <a:p>
            <a:endParaRPr lang="en-US" dirty="0"/>
          </a:p>
          <a:p>
            <a:r>
              <a:rPr lang="en-US" dirty="0"/>
              <a:t>#merge using pandas method</a:t>
            </a:r>
          </a:p>
          <a:p>
            <a:r>
              <a:rPr lang="en-US" dirty="0" err="1"/>
              <a:t>pd.merge</a:t>
            </a:r>
            <a:r>
              <a:rPr lang="en-US" dirty="0"/>
              <a:t>(left=</a:t>
            </a:r>
            <a:r>
              <a:rPr lang="en-US" dirty="0" err="1"/>
              <a:t>df</a:t>
            </a:r>
            <a:r>
              <a:rPr lang="en-US" dirty="0"/>
              <a:t>, right=</a:t>
            </a:r>
            <a:r>
              <a:rPr lang="en-US" dirty="0" err="1"/>
              <a:t>contmap</a:t>
            </a:r>
            <a:r>
              <a:rPr lang="en-US" dirty="0"/>
              <a:t>, </a:t>
            </a:r>
            <a:r>
              <a:rPr lang="en-US" dirty="0" err="1"/>
              <a:t>left_on</a:t>
            </a:r>
            <a:r>
              <a:rPr lang="en-US" dirty="0"/>
              <a:t> = 'Country', </a:t>
            </a:r>
            <a:r>
              <a:rPr lang="en-US" dirty="0" err="1"/>
              <a:t>right_on</a:t>
            </a:r>
            <a:r>
              <a:rPr lang="en-US" dirty="0"/>
              <a:t>='country')</a:t>
            </a:r>
          </a:p>
          <a:p>
            <a:endParaRPr lang="en-US" dirty="0"/>
          </a:p>
          <a:p>
            <a:r>
              <a:rPr lang="en-US" dirty="0"/>
              <a:t>#same can be done using merge on </a:t>
            </a:r>
            <a:r>
              <a:rPr lang="en-US" dirty="0" err="1"/>
              <a:t>dataframe</a:t>
            </a:r>
            <a:r>
              <a:rPr lang="en-US" dirty="0"/>
              <a:t> object – less typing this way</a:t>
            </a:r>
          </a:p>
          <a:p>
            <a:r>
              <a:rPr lang="en-US" dirty="0" err="1"/>
              <a:t>df.merge</a:t>
            </a:r>
            <a:r>
              <a:rPr lang="en-US" dirty="0"/>
              <a:t>(</a:t>
            </a:r>
            <a:r>
              <a:rPr lang="en-US" dirty="0" err="1"/>
              <a:t>contmap</a:t>
            </a:r>
            <a:r>
              <a:rPr lang="en-US" dirty="0"/>
              <a:t>, </a:t>
            </a:r>
            <a:r>
              <a:rPr lang="en-US" dirty="0" err="1"/>
              <a:t>left_on</a:t>
            </a:r>
            <a:r>
              <a:rPr lang="en-US" dirty="0"/>
              <a:t> = 'Country', </a:t>
            </a:r>
            <a:r>
              <a:rPr lang="en-US" dirty="0" err="1"/>
              <a:t>right_on</a:t>
            </a:r>
            <a:r>
              <a:rPr lang="en-US" dirty="0"/>
              <a:t>='country')</a:t>
            </a:r>
          </a:p>
          <a:p>
            <a:endParaRPr lang="en-US" dirty="0"/>
          </a:p>
          <a:p>
            <a:r>
              <a:rPr lang="en-US" dirty="0"/>
              <a:t>#if column names match, you can just use on instead of </a:t>
            </a:r>
            <a:r>
              <a:rPr lang="en-US" dirty="0" err="1"/>
              <a:t>left_on</a:t>
            </a:r>
            <a:r>
              <a:rPr lang="en-US" dirty="0"/>
              <a:t>, </a:t>
            </a:r>
            <a:r>
              <a:rPr lang="en-US" dirty="0" err="1"/>
              <a:t>right_on</a:t>
            </a:r>
            <a:endParaRPr lang="en-US" dirty="0"/>
          </a:p>
          <a:p>
            <a:r>
              <a:rPr lang="en-US" dirty="0"/>
              <a:t>#rename column to match</a:t>
            </a:r>
          </a:p>
          <a:p>
            <a:r>
              <a:rPr lang="en-US" dirty="0" err="1"/>
              <a:t>contmap.rename</a:t>
            </a:r>
            <a:r>
              <a:rPr lang="en-US" dirty="0"/>
              <a:t>(columns={'</a:t>
            </a:r>
            <a:r>
              <a:rPr lang="en-US" dirty="0" err="1"/>
              <a:t>country':'Country</a:t>
            </a:r>
            <a:r>
              <a:rPr lang="en-US" dirty="0"/>
              <a:t>'},</a:t>
            </a:r>
            <a:r>
              <a:rPr lang="en-US" dirty="0" err="1"/>
              <a:t>inplace</a:t>
            </a:r>
            <a:r>
              <a:rPr lang="en-US" dirty="0"/>
              <a:t>=True)</a:t>
            </a:r>
          </a:p>
          <a:p>
            <a:r>
              <a:rPr lang="en-US" dirty="0" err="1"/>
              <a:t>contmap</a:t>
            </a:r>
            <a:endParaRPr lang="en-US" dirty="0"/>
          </a:p>
          <a:p>
            <a:endParaRPr lang="en-US" dirty="0"/>
          </a:p>
          <a:p>
            <a:r>
              <a:rPr lang="en-US" dirty="0"/>
              <a:t>m = </a:t>
            </a:r>
            <a:r>
              <a:rPr lang="en-US" dirty="0" err="1"/>
              <a:t>df.merge</a:t>
            </a:r>
            <a:r>
              <a:rPr lang="en-US" dirty="0"/>
              <a:t>(</a:t>
            </a:r>
            <a:r>
              <a:rPr lang="en-US" dirty="0" err="1"/>
              <a:t>contmap</a:t>
            </a:r>
            <a:r>
              <a:rPr lang="en-US" dirty="0"/>
              <a:t>, on = 'Country')</a:t>
            </a:r>
          </a:p>
          <a:p>
            <a:r>
              <a:rPr lang="en-US" dirty="0"/>
              <a:t>m</a:t>
            </a:r>
          </a:p>
          <a:p>
            <a:endParaRPr lang="en-US" dirty="0"/>
          </a:p>
          <a:p>
            <a:r>
              <a:rPr lang="en-US" dirty="0"/>
              <a:t>#note some items are missing – need to use ‘how’</a:t>
            </a:r>
          </a:p>
          <a:p>
            <a:r>
              <a:rPr lang="en-US" dirty="0"/>
              <a:t>m = </a:t>
            </a:r>
            <a:r>
              <a:rPr lang="en-US" dirty="0" err="1"/>
              <a:t>df.merge</a:t>
            </a:r>
            <a:r>
              <a:rPr lang="en-US" dirty="0"/>
              <a:t>(</a:t>
            </a:r>
            <a:r>
              <a:rPr lang="en-US" dirty="0" err="1"/>
              <a:t>contmap</a:t>
            </a:r>
            <a:r>
              <a:rPr lang="en-US" dirty="0"/>
              <a:t>, on = 'Country', how='left')</a:t>
            </a:r>
          </a:p>
          <a:p>
            <a:r>
              <a:rPr lang="en-US" dirty="0"/>
              <a:t>m</a:t>
            </a:r>
          </a:p>
          <a:p>
            <a:endParaRPr lang="en-US" dirty="0"/>
          </a:p>
          <a:p>
            <a:r>
              <a:rPr lang="en-US" dirty="0"/>
              <a:t>#now note that some are </a:t>
            </a:r>
            <a:r>
              <a:rPr lang="en-US" dirty="0" err="1"/>
              <a:t>na</a:t>
            </a:r>
            <a:r>
              <a:rPr lang="en-US" dirty="0"/>
              <a:t> – let’s figure out why</a:t>
            </a:r>
          </a:p>
          <a:p>
            <a:r>
              <a:rPr lang="en-US" dirty="0"/>
              <a:t>#first extract all </a:t>
            </a:r>
            <a:r>
              <a:rPr lang="en-US" dirty="0" err="1"/>
              <a:t>na's</a:t>
            </a:r>
            <a:endParaRPr lang="en-US" dirty="0"/>
          </a:p>
          <a:p>
            <a:r>
              <a:rPr lang="en-US" dirty="0" err="1"/>
              <a:t>na</a:t>
            </a:r>
            <a:r>
              <a:rPr lang="en-US" dirty="0"/>
              <a:t> = m[</a:t>
            </a:r>
            <a:r>
              <a:rPr lang="en-US" dirty="0" err="1"/>
              <a:t>m.continent.isna</a:t>
            </a:r>
            <a:r>
              <a:rPr lang="en-US" dirty="0"/>
              <a:t>()]</a:t>
            </a:r>
          </a:p>
          <a:p>
            <a:r>
              <a:rPr lang="en-US" dirty="0" err="1"/>
              <a:t>na</a:t>
            </a:r>
            <a:endParaRPr lang="en-US" dirty="0"/>
          </a:p>
          <a:p>
            <a:endParaRPr lang="en-US" dirty="0"/>
          </a:p>
          <a:p>
            <a:r>
              <a:rPr lang="en-US" dirty="0"/>
              <a:t>#now get the country for each</a:t>
            </a:r>
          </a:p>
          <a:p>
            <a:r>
              <a:rPr lang="en-US" dirty="0" err="1"/>
              <a:t>na.Country.unique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#now see what the name is in the map</a:t>
            </a:r>
          </a:p>
          <a:p>
            <a:r>
              <a:rPr lang="en-US" dirty="0" err="1"/>
              <a:t>contmap</a:t>
            </a:r>
            <a:r>
              <a:rPr lang="en-US" dirty="0"/>
              <a:t>[</a:t>
            </a:r>
            <a:r>
              <a:rPr lang="en-US" dirty="0" err="1"/>
              <a:t>contmap.continent</a:t>
            </a:r>
            <a:r>
              <a:rPr lang="en-US" dirty="0"/>
              <a:t> == 'Americas']</a:t>
            </a:r>
          </a:p>
          <a:p>
            <a:endParaRPr lang="en-US" dirty="0"/>
          </a:p>
          <a:p>
            <a:r>
              <a:rPr lang="en-US" dirty="0"/>
              <a:t>#names don't match - let's change the map and re-run</a:t>
            </a:r>
          </a:p>
          <a:p>
            <a:r>
              <a:rPr lang="en-US" dirty="0" err="1"/>
              <a:t>contmap</a:t>
            </a:r>
            <a:r>
              <a:rPr lang="en-US" dirty="0"/>
              <a:t> = </a:t>
            </a:r>
            <a:r>
              <a:rPr lang="en-US" dirty="0" err="1"/>
              <a:t>contmap.replace</a:t>
            </a:r>
            <a:r>
              <a:rPr lang="en-US" dirty="0"/>
              <a:t>('United </a:t>
            </a:r>
            <a:r>
              <a:rPr lang="en-US" dirty="0" err="1"/>
              <a:t>States','United</a:t>
            </a:r>
            <a:r>
              <a:rPr lang="en-US" dirty="0"/>
              <a:t> States of America')</a:t>
            </a:r>
          </a:p>
          <a:p>
            <a:r>
              <a:rPr lang="en-US" dirty="0"/>
              <a:t>m = </a:t>
            </a:r>
            <a:r>
              <a:rPr lang="en-US" dirty="0" err="1"/>
              <a:t>df.merge</a:t>
            </a:r>
            <a:r>
              <a:rPr lang="en-US" dirty="0"/>
              <a:t>(</a:t>
            </a:r>
            <a:r>
              <a:rPr lang="en-US" dirty="0" err="1"/>
              <a:t>contmap</a:t>
            </a:r>
            <a:r>
              <a:rPr lang="en-US" dirty="0"/>
              <a:t>, on = 'Country', how='left')</a:t>
            </a:r>
          </a:p>
          <a:p>
            <a:r>
              <a:rPr lang="en-US" dirty="0"/>
              <a:t>m</a:t>
            </a:r>
          </a:p>
          <a:p>
            <a:endParaRPr lang="en-US" dirty="0"/>
          </a:p>
          <a:p>
            <a:r>
              <a:rPr lang="en-US" dirty="0"/>
              <a:t>#check for nulls again</a:t>
            </a:r>
          </a:p>
          <a:p>
            <a:r>
              <a:rPr lang="en-US" dirty="0"/>
              <a:t>m[</a:t>
            </a:r>
            <a:r>
              <a:rPr lang="en-US" dirty="0" err="1"/>
              <a:t>m.continent.isna</a:t>
            </a:r>
            <a:r>
              <a:rPr lang="en-US" dirty="0"/>
              <a:t>()]</a:t>
            </a:r>
          </a:p>
          <a:p>
            <a:endParaRPr lang="en-US" dirty="0"/>
          </a:p>
          <a:p>
            <a:r>
              <a:rPr lang="en-US" dirty="0"/>
              <a:t># </a:t>
            </a:r>
            <a:r>
              <a:rPr lang="en-US" dirty="0" err="1"/>
              <a:t>concat</a:t>
            </a:r>
            <a:r>
              <a:rPr lang="en-US" dirty="0"/>
              <a:t> - let's use our calc </a:t>
            </a:r>
            <a:r>
              <a:rPr lang="en-US" dirty="0" err="1"/>
              <a:t>dataframe</a:t>
            </a:r>
            <a:r>
              <a:rPr lang="en-US" dirty="0"/>
              <a:t> from before</a:t>
            </a:r>
          </a:p>
          <a:p>
            <a:r>
              <a:rPr lang="en-US" dirty="0"/>
              <a:t>calc</a:t>
            </a:r>
          </a:p>
          <a:p>
            <a:endParaRPr lang="en-US" dirty="0"/>
          </a:p>
          <a:p>
            <a:r>
              <a:rPr lang="en-US" dirty="0"/>
              <a:t>#create another </a:t>
            </a:r>
            <a:r>
              <a:rPr lang="en-US" dirty="0" err="1"/>
              <a:t>dataframe</a:t>
            </a:r>
            <a:r>
              <a:rPr lang="en-US" dirty="0"/>
              <a:t> to </a:t>
            </a:r>
            <a:r>
              <a:rPr lang="en-US" dirty="0" err="1"/>
              <a:t>concat</a:t>
            </a:r>
            <a:r>
              <a:rPr lang="en-US" dirty="0"/>
              <a:t> with</a:t>
            </a:r>
          </a:p>
          <a:p>
            <a:r>
              <a:rPr lang="en-US" dirty="0"/>
              <a:t>calc2 = </a:t>
            </a:r>
            <a:r>
              <a:rPr lang="en-US" dirty="0" err="1"/>
              <a:t>pd.DataFrame</a:t>
            </a:r>
            <a:r>
              <a:rPr lang="en-US" dirty="0"/>
              <a:t>(</a:t>
            </a:r>
            <a:r>
              <a:rPr lang="en-US" dirty="0" err="1"/>
              <a:t>np.random.randn</a:t>
            </a:r>
            <a:r>
              <a:rPr lang="en-US" dirty="0"/>
              <a:t>(5,6),columns=list('</a:t>
            </a:r>
            <a:r>
              <a:rPr lang="en-US" dirty="0" err="1"/>
              <a:t>abcdef</a:t>
            </a:r>
            <a:r>
              <a:rPr lang="en-US" dirty="0"/>
              <a:t>'))</a:t>
            </a:r>
          </a:p>
          <a:p>
            <a:r>
              <a:rPr lang="en-US" dirty="0"/>
              <a:t>calc2</a:t>
            </a:r>
          </a:p>
          <a:p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concat</a:t>
            </a:r>
            <a:r>
              <a:rPr lang="en-US" dirty="0"/>
              <a:t> - note that it merges columns to have all from both. sets </a:t>
            </a:r>
            <a:r>
              <a:rPr lang="en-US" dirty="0" err="1"/>
              <a:t>na</a:t>
            </a:r>
            <a:r>
              <a:rPr lang="en-US" dirty="0"/>
              <a:t> to ones that are missing</a:t>
            </a:r>
          </a:p>
          <a:p>
            <a:r>
              <a:rPr lang="en-US" dirty="0"/>
              <a:t>cat = </a:t>
            </a:r>
            <a:r>
              <a:rPr lang="en-US" dirty="0" err="1"/>
              <a:t>pd.concat</a:t>
            </a:r>
            <a:r>
              <a:rPr lang="en-US" dirty="0"/>
              <a:t>([calc,calc2])</a:t>
            </a:r>
          </a:p>
          <a:p>
            <a:r>
              <a:rPr lang="en-US" dirty="0"/>
              <a:t>cat</a:t>
            </a:r>
          </a:p>
          <a:p>
            <a:endParaRPr lang="en-US" dirty="0"/>
          </a:p>
          <a:p>
            <a:r>
              <a:rPr lang="en-US" dirty="0"/>
              <a:t>#also note the index - there are now duplicates</a:t>
            </a:r>
          </a:p>
          <a:p>
            <a:r>
              <a:rPr lang="en-US" dirty="0" err="1"/>
              <a:t>cat.loc</a:t>
            </a:r>
            <a:r>
              <a:rPr lang="en-US" dirty="0"/>
              <a:t>[0]</a:t>
            </a:r>
          </a:p>
          <a:p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concat</a:t>
            </a:r>
            <a:r>
              <a:rPr lang="en-US" dirty="0"/>
              <a:t> with ignoring index to fix</a:t>
            </a:r>
          </a:p>
          <a:p>
            <a:r>
              <a:rPr lang="en-US" dirty="0"/>
              <a:t>cat = </a:t>
            </a:r>
            <a:r>
              <a:rPr lang="en-US" dirty="0" err="1"/>
              <a:t>pd.concat</a:t>
            </a:r>
            <a:r>
              <a:rPr lang="en-US" dirty="0"/>
              <a:t>([calc,calc2],</a:t>
            </a:r>
            <a:r>
              <a:rPr lang="en-US" dirty="0" err="1"/>
              <a:t>ignore_index</a:t>
            </a:r>
            <a:r>
              <a:rPr lang="en-US" dirty="0"/>
              <a:t>=True)</a:t>
            </a:r>
          </a:p>
          <a:p>
            <a:r>
              <a:rPr lang="en-US" dirty="0"/>
              <a:t>cat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3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#pivot - let's use </a:t>
            </a:r>
            <a:r>
              <a:rPr lang="en-US" dirty="0" err="1"/>
              <a:t>plotly's</a:t>
            </a:r>
            <a:r>
              <a:rPr lang="en-US" dirty="0"/>
              <a:t> </a:t>
            </a:r>
            <a:r>
              <a:rPr lang="en-US" dirty="0" err="1"/>
              <a:t>olympic</a:t>
            </a:r>
            <a:r>
              <a:rPr lang="en-US" dirty="0"/>
              <a:t> medal sample data</a:t>
            </a:r>
          </a:p>
          <a:p>
            <a:r>
              <a:rPr lang="en-US" dirty="0" err="1"/>
              <a:t>df</a:t>
            </a:r>
            <a:r>
              <a:rPr lang="en-US" dirty="0"/>
              <a:t>=</a:t>
            </a:r>
            <a:r>
              <a:rPr lang="en-US" dirty="0" err="1"/>
              <a:t>plotly.data.medals_long</a:t>
            </a:r>
            <a:r>
              <a:rPr lang="en-US" dirty="0"/>
              <a:t>()</a:t>
            </a:r>
          </a:p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#pivot into "short" format</a:t>
            </a:r>
          </a:p>
          <a:p>
            <a:r>
              <a:rPr lang="en-US" dirty="0"/>
              <a:t>p = </a:t>
            </a:r>
            <a:r>
              <a:rPr lang="en-US" dirty="0" err="1"/>
              <a:t>df.pivot</a:t>
            </a:r>
            <a:r>
              <a:rPr lang="en-US" dirty="0"/>
              <a:t>(index='</a:t>
            </a:r>
            <a:r>
              <a:rPr lang="en-US" dirty="0" err="1"/>
              <a:t>nation',columns</a:t>
            </a:r>
            <a:r>
              <a:rPr lang="en-US" dirty="0"/>
              <a:t>='</a:t>
            </a:r>
            <a:r>
              <a:rPr lang="en-US" dirty="0" err="1"/>
              <a:t>medal',values</a:t>
            </a:r>
            <a:r>
              <a:rPr lang="en-US" dirty="0"/>
              <a:t>='count')</a:t>
            </a:r>
          </a:p>
          <a:p>
            <a:r>
              <a:rPr lang="en-US" dirty="0"/>
              <a:t>p</a:t>
            </a:r>
          </a:p>
          <a:p>
            <a:endParaRPr lang="en-US" dirty="0"/>
          </a:p>
          <a:p>
            <a:r>
              <a:rPr lang="en-US" dirty="0"/>
              <a:t>#note the weird looking column names</a:t>
            </a:r>
          </a:p>
          <a:p>
            <a:r>
              <a:rPr lang="en-US" dirty="0" err="1"/>
              <a:t>p.nation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#reset index to fix</a:t>
            </a:r>
          </a:p>
          <a:p>
            <a:r>
              <a:rPr lang="en-US" dirty="0"/>
              <a:t>p = </a:t>
            </a:r>
            <a:r>
              <a:rPr lang="en-US" dirty="0" err="1"/>
              <a:t>p.reset_index</a:t>
            </a:r>
            <a:r>
              <a:rPr lang="en-US" dirty="0"/>
              <a:t>()</a:t>
            </a:r>
          </a:p>
          <a:p>
            <a:r>
              <a:rPr lang="en-US" dirty="0"/>
              <a:t>p</a:t>
            </a:r>
          </a:p>
          <a:p>
            <a:endParaRPr lang="en-US" dirty="0"/>
          </a:p>
          <a:p>
            <a:r>
              <a:rPr lang="en-US" dirty="0" err="1"/>
              <a:t>p.nation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#melt does the opposite - puts it back to "long" format</a:t>
            </a:r>
          </a:p>
          <a:p>
            <a:r>
              <a:rPr lang="en-US" dirty="0" err="1"/>
              <a:t>p.melt</a:t>
            </a:r>
            <a:r>
              <a:rPr lang="en-US" dirty="0"/>
              <a:t>(</a:t>
            </a:r>
            <a:r>
              <a:rPr lang="en-US" dirty="0" err="1"/>
              <a:t>id_vars</a:t>
            </a:r>
            <a:r>
              <a:rPr lang="en-US" dirty="0"/>
              <a:t>=['nation'])</a:t>
            </a:r>
          </a:p>
          <a:p>
            <a:endParaRPr lang="en-US" dirty="0"/>
          </a:p>
          <a:p>
            <a:r>
              <a:rPr lang="en-US" dirty="0"/>
              <a:t>#explode – one common use case is 3d points. Data comes in with coordinates in one column, you want separate </a:t>
            </a:r>
            <a:r>
              <a:rPr lang="en-US" dirty="0" err="1"/>
              <a:t>x,y,z</a:t>
            </a:r>
            <a:r>
              <a:rPr lang="en-US" dirty="0"/>
              <a:t> columns</a:t>
            </a:r>
          </a:p>
          <a:p>
            <a:r>
              <a:rPr lang="en-US" dirty="0"/>
              <a:t>points = </a:t>
            </a:r>
            <a:r>
              <a:rPr lang="en-US" dirty="0" err="1"/>
              <a:t>pd.DataFrame</a:t>
            </a:r>
            <a:r>
              <a:rPr lang="en-US" dirty="0"/>
              <a:t>({</a:t>
            </a:r>
          </a:p>
          <a:p>
            <a:r>
              <a:rPr lang="en-US" dirty="0"/>
              <a:t>    '</a:t>
            </a:r>
            <a:r>
              <a:rPr lang="en-US" dirty="0" err="1"/>
              <a:t>point':range</a:t>
            </a:r>
            <a:r>
              <a:rPr lang="en-US" dirty="0"/>
              <a:t>(10),</a:t>
            </a:r>
          </a:p>
          <a:p>
            <a:r>
              <a:rPr lang="en-US" dirty="0"/>
              <a:t>    '</a:t>
            </a:r>
            <a:r>
              <a:rPr lang="en-US" dirty="0" err="1"/>
              <a:t>coords</a:t>
            </a:r>
            <a:r>
              <a:rPr lang="en-US" dirty="0"/>
              <a:t>':[','.join(str(n) for n in </a:t>
            </a:r>
            <a:r>
              <a:rPr lang="en-US" dirty="0" err="1"/>
              <a:t>np.random.randn</a:t>
            </a:r>
            <a:r>
              <a:rPr lang="en-US" dirty="0"/>
              <a:t>(3)*10) for _ in range(10)]</a:t>
            </a:r>
          </a:p>
          <a:p>
            <a:r>
              <a:rPr lang="en-US" dirty="0"/>
              <a:t>})</a:t>
            </a:r>
          </a:p>
          <a:p>
            <a:r>
              <a:rPr lang="en-US" dirty="0"/>
              <a:t>points</a:t>
            </a:r>
          </a:p>
          <a:p>
            <a:endParaRPr lang="en-US" dirty="0"/>
          </a:p>
          <a:p>
            <a:r>
              <a:rPr lang="en-US" dirty="0"/>
              <a:t>#truncated… set option</a:t>
            </a:r>
          </a:p>
          <a:p>
            <a:r>
              <a:rPr lang="en-US" dirty="0" err="1"/>
              <a:t>pd.set_option</a:t>
            </a:r>
            <a:r>
              <a:rPr lang="en-US" dirty="0"/>
              <a:t>('display.max_</a:t>
            </a:r>
            <a:r>
              <a:rPr lang="en-US" dirty="0" err="1"/>
              <a:t>colwidth</a:t>
            </a:r>
            <a:r>
              <a:rPr lang="en-US" dirty="0"/>
              <a:t>',None)</a:t>
            </a:r>
          </a:p>
          <a:p>
            <a:r>
              <a:rPr lang="en-US" dirty="0"/>
              <a:t>points</a:t>
            </a:r>
          </a:p>
          <a:p>
            <a:endParaRPr lang="en-US" dirty="0"/>
          </a:p>
          <a:p>
            <a:r>
              <a:rPr lang="en-US" dirty="0"/>
              <a:t>#explode needs a list - use str accessor to split</a:t>
            </a:r>
          </a:p>
          <a:p>
            <a:r>
              <a:rPr lang="en-US" dirty="0" err="1"/>
              <a:t>points.coords</a:t>
            </a:r>
            <a:r>
              <a:rPr lang="en-US" dirty="0"/>
              <a:t> = </a:t>
            </a:r>
            <a:r>
              <a:rPr lang="en-US" dirty="0" err="1"/>
              <a:t>points.coords.str.split</a:t>
            </a:r>
            <a:r>
              <a:rPr lang="en-US" dirty="0"/>
              <a:t>(',')</a:t>
            </a:r>
          </a:p>
          <a:p>
            <a:r>
              <a:rPr lang="en-US" dirty="0"/>
              <a:t>points</a:t>
            </a:r>
          </a:p>
          <a:p>
            <a:endParaRPr lang="en-US" dirty="0"/>
          </a:p>
          <a:p>
            <a:r>
              <a:rPr lang="en-US" dirty="0"/>
              <a:t>#explode needs the new column names to use – add a column</a:t>
            </a:r>
          </a:p>
          <a:p>
            <a:r>
              <a:rPr lang="en-US" dirty="0"/>
              <a:t>points['names'] = [['</a:t>
            </a:r>
            <a:r>
              <a:rPr lang="en-US" dirty="0" err="1"/>
              <a:t>x','y','z</a:t>
            </a:r>
            <a:r>
              <a:rPr lang="en-US" dirty="0"/>
              <a:t>'] for _ in range(10)]</a:t>
            </a:r>
          </a:p>
          <a:p>
            <a:r>
              <a:rPr lang="en-US" dirty="0"/>
              <a:t>points</a:t>
            </a:r>
          </a:p>
          <a:p>
            <a:endParaRPr lang="en-US" dirty="0"/>
          </a:p>
          <a:p>
            <a:r>
              <a:rPr lang="en-US" dirty="0"/>
              <a:t>#explode into rows</a:t>
            </a:r>
          </a:p>
          <a:p>
            <a:r>
              <a:rPr lang="en-US" dirty="0"/>
              <a:t>exp = </a:t>
            </a:r>
            <a:r>
              <a:rPr lang="en-US" dirty="0" err="1"/>
              <a:t>points.explode</a:t>
            </a:r>
            <a:r>
              <a:rPr lang="en-US" dirty="0"/>
              <a:t>(['</a:t>
            </a:r>
            <a:r>
              <a:rPr lang="en-US" dirty="0" err="1"/>
              <a:t>coords</a:t>
            </a:r>
            <a:r>
              <a:rPr lang="en-US" dirty="0"/>
              <a:t>','names'])</a:t>
            </a:r>
          </a:p>
          <a:p>
            <a:r>
              <a:rPr lang="en-US" dirty="0"/>
              <a:t>exp</a:t>
            </a:r>
          </a:p>
          <a:p>
            <a:endParaRPr lang="en-US" dirty="0"/>
          </a:p>
          <a:p>
            <a:r>
              <a:rPr lang="en-US" dirty="0"/>
              <a:t>#now pivot rows back into columns</a:t>
            </a:r>
          </a:p>
          <a:p>
            <a:r>
              <a:rPr lang="en-US" dirty="0" err="1"/>
              <a:t>exp.pivot</a:t>
            </a:r>
            <a:r>
              <a:rPr lang="en-US" dirty="0"/>
              <a:t>(index='</a:t>
            </a:r>
            <a:r>
              <a:rPr lang="en-US" dirty="0" err="1"/>
              <a:t>point',columns</a:t>
            </a:r>
            <a:r>
              <a:rPr lang="en-US" dirty="0"/>
              <a:t>='</a:t>
            </a:r>
            <a:r>
              <a:rPr lang="en-US" dirty="0" err="1"/>
              <a:t>names',values</a:t>
            </a:r>
            <a:r>
              <a:rPr lang="en-US" dirty="0"/>
              <a:t>='</a:t>
            </a:r>
            <a:r>
              <a:rPr lang="en-US" dirty="0" err="1"/>
              <a:t>coords</a:t>
            </a:r>
            <a:r>
              <a:rPr lang="en-US" dirty="0"/>
              <a:t>').</a:t>
            </a:r>
            <a:r>
              <a:rPr lang="en-US" dirty="0" err="1"/>
              <a:t>reset_index</a:t>
            </a:r>
            <a:r>
              <a:rPr lang="en-US" dirty="0"/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08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#grouping - use </a:t>
            </a:r>
            <a:r>
              <a:rPr lang="en-US" dirty="0" err="1"/>
              <a:t>plotly's</a:t>
            </a:r>
            <a:r>
              <a:rPr lang="en-US" dirty="0"/>
              <a:t> population/</a:t>
            </a:r>
            <a:r>
              <a:rPr lang="en-US" dirty="0" err="1"/>
              <a:t>gdp</a:t>
            </a:r>
            <a:r>
              <a:rPr lang="en-US" dirty="0"/>
              <a:t> sample data</a:t>
            </a:r>
          </a:p>
          <a:p>
            <a:r>
              <a:rPr lang="en-US" dirty="0" err="1"/>
              <a:t>df</a:t>
            </a:r>
            <a:r>
              <a:rPr lang="en-US" dirty="0"/>
              <a:t> = </a:t>
            </a:r>
            <a:r>
              <a:rPr lang="en-US" dirty="0" err="1"/>
              <a:t>plotly.data.gapminder</a:t>
            </a:r>
            <a:r>
              <a:rPr lang="en-US" dirty="0"/>
              <a:t>()</a:t>
            </a:r>
          </a:p>
          <a:p>
            <a:r>
              <a:rPr lang="en-US" dirty="0" err="1"/>
              <a:t>df</a:t>
            </a:r>
            <a:endParaRPr lang="en-US" dirty="0"/>
          </a:p>
          <a:p>
            <a:endParaRPr lang="en-US" dirty="0"/>
          </a:p>
          <a:p>
            <a:r>
              <a:rPr lang="en-US" dirty="0"/>
              <a:t>#find the totals per year</a:t>
            </a:r>
          </a:p>
          <a:p>
            <a:r>
              <a:rPr lang="en-US" dirty="0" err="1"/>
              <a:t>df.groupby</a:t>
            </a:r>
            <a:r>
              <a:rPr lang="en-US" dirty="0"/>
              <a:t>('year').sum()</a:t>
            </a:r>
          </a:p>
          <a:p>
            <a:endParaRPr lang="en-US" dirty="0"/>
          </a:p>
          <a:p>
            <a:r>
              <a:rPr lang="en-US" dirty="0"/>
              <a:t>#now find totals by year per continent</a:t>
            </a:r>
          </a:p>
          <a:p>
            <a:r>
              <a:rPr lang="en-US" dirty="0" err="1"/>
              <a:t>df.groupby</a:t>
            </a:r>
            <a:r>
              <a:rPr lang="en-US" dirty="0"/>
              <a:t>(['</a:t>
            </a:r>
            <a:r>
              <a:rPr lang="en-US" dirty="0" err="1"/>
              <a:t>year','continent</a:t>
            </a:r>
            <a:r>
              <a:rPr lang="en-US" dirty="0"/>
              <a:t>']).sum()</a:t>
            </a:r>
          </a:p>
          <a:p>
            <a:endParaRPr lang="en-US" dirty="0"/>
          </a:p>
          <a:p>
            <a:r>
              <a:rPr lang="en-US" dirty="0"/>
              <a:t>#find the year with the highest GDP for each country</a:t>
            </a:r>
          </a:p>
          <a:p>
            <a:r>
              <a:rPr lang="en-US" dirty="0"/>
              <a:t>for </a:t>
            </a:r>
            <a:r>
              <a:rPr lang="en-US" dirty="0" err="1"/>
              <a:t>name,group</a:t>
            </a:r>
            <a:r>
              <a:rPr lang="en-US" dirty="0"/>
              <a:t> in </a:t>
            </a:r>
            <a:r>
              <a:rPr lang="en-US" dirty="0" err="1"/>
              <a:t>df.groupby</a:t>
            </a:r>
            <a:r>
              <a:rPr lang="en-US" dirty="0"/>
              <a:t>('country'):</a:t>
            </a:r>
          </a:p>
          <a:p>
            <a:r>
              <a:rPr lang="en-US" dirty="0"/>
              <a:t>    best = group[</a:t>
            </a:r>
            <a:r>
              <a:rPr lang="en-US" dirty="0" err="1"/>
              <a:t>group.gdpPercap</a:t>
            </a:r>
            <a:r>
              <a:rPr lang="en-US" dirty="0"/>
              <a:t> == </a:t>
            </a:r>
            <a:r>
              <a:rPr lang="en-US" dirty="0" err="1"/>
              <a:t>group.gdpPercap.max</a:t>
            </a:r>
            <a:r>
              <a:rPr lang="en-US" dirty="0"/>
              <a:t>()]</a:t>
            </a:r>
          </a:p>
          <a:p>
            <a:r>
              <a:rPr lang="en-US" dirty="0"/>
              <a:t>    print(f'{name} - {</a:t>
            </a:r>
            <a:r>
              <a:rPr lang="en-US" dirty="0" err="1"/>
              <a:t>best.year.iloc</a:t>
            </a:r>
            <a:r>
              <a:rPr lang="en-US" dirty="0"/>
              <a:t>[0]} - {</a:t>
            </a:r>
            <a:r>
              <a:rPr lang="en-US" dirty="0" err="1"/>
              <a:t>best.gdpPercap.iloc</a:t>
            </a:r>
            <a:r>
              <a:rPr lang="en-US" dirty="0"/>
              <a:t>[0]}')</a:t>
            </a:r>
          </a:p>
          <a:p>
            <a:endParaRPr lang="en-US" dirty="0"/>
          </a:p>
          <a:p>
            <a:r>
              <a:rPr lang="en-US" dirty="0"/>
              <a:t>#windowing - use </a:t>
            </a:r>
            <a:r>
              <a:rPr lang="en-US" dirty="0" err="1"/>
              <a:t>plotly's</a:t>
            </a:r>
            <a:r>
              <a:rPr lang="en-US" dirty="0"/>
              <a:t> stocks sample data, we'll do rolling averages</a:t>
            </a:r>
          </a:p>
          <a:p>
            <a:r>
              <a:rPr lang="en-US" dirty="0"/>
              <a:t>stocks = </a:t>
            </a:r>
            <a:r>
              <a:rPr lang="en-US" dirty="0" err="1"/>
              <a:t>plotly.data.stocks</a:t>
            </a:r>
            <a:r>
              <a:rPr lang="en-US" dirty="0"/>
              <a:t>()</a:t>
            </a:r>
          </a:p>
          <a:p>
            <a:r>
              <a:rPr lang="en-US" dirty="0"/>
              <a:t>stocks</a:t>
            </a:r>
          </a:p>
          <a:p>
            <a:endParaRPr lang="en-US" dirty="0"/>
          </a:p>
          <a:p>
            <a:r>
              <a:rPr lang="en-US" dirty="0"/>
              <a:t>#data is weekly. do 2-week rolling average</a:t>
            </a:r>
          </a:p>
          <a:p>
            <a:r>
              <a:rPr lang="en-US" dirty="0" err="1"/>
              <a:t>stocks.GOOG.rolling</a:t>
            </a:r>
            <a:r>
              <a:rPr lang="en-US" dirty="0"/>
              <a:t>(window=2).mean()</a:t>
            </a:r>
          </a:p>
          <a:p>
            <a:endParaRPr lang="en-US" dirty="0"/>
          </a:p>
          <a:p>
            <a:r>
              <a:rPr lang="en-US" dirty="0"/>
              <a:t>#let's do something more interesting - multiple size windows over one stock</a:t>
            </a:r>
          </a:p>
          <a:p>
            <a:r>
              <a:rPr lang="en-US" dirty="0"/>
              <a:t>#extract out date and google columns</a:t>
            </a:r>
          </a:p>
          <a:p>
            <a:r>
              <a:rPr lang="en-US" dirty="0"/>
              <a:t>data = </a:t>
            </a:r>
            <a:r>
              <a:rPr lang="en-US" dirty="0" err="1"/>
              <a:t>stocks.iloc</a:t>
            </a:r>
            <a:r>
              <a:rPr lang="en-US" dirty="0"/>
              <a:t>[:,:2]</a:t>
            </a:r>
          </a:p>
          <a:p>
            <a:r>
              <a:rPr lang="en-US" dirty="0"/>
              <a:t>data</a:t>
            </a:r>
          </a:p>
          <a:p>
            <a:endParaRPr lang="en-US" dirty="0"/>
          </a:p>
          <a:p>
            <a:r>
              <a:rPr lang="en-US" dirty="0"/>
              <a:t>#let's do 2, 4, and 6 week rolling averages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range(2,7,2):</a:t>
            </a:r>
          </a:p>
          <a:p>
            <a:r>
              <a:rPr lang="en-US" dirty="0"/>
              <a:t>    data[f'{</a:t>
            </a:r>
            <a:r>
              <a:rPr lang="en-US" dirty="0" err="1"/>
              <a:t>i</a:t>
            </a:r>
            <a:r>
              <a:rPr lang="en-US" dirty="0"/>
              <a:t>}</a:t>
            </a:r>
            <a:r>
              <a:rPr lang="en-US" dirty="0" err="1"/>
              <a:t>wk</a:t>
            </a:r>
            <a:r>
              <a:rPr lang="en-US" dirty="0"/>
              <a:t>'] = </a:t>
            </a:r>
            <a:r>
              <a:rPr lang="en-US" dirty="0" err="1"/>
              <a:t>data.GOOG.rolling</a:t>
            </a:r>
            <a:r>
              <a:rPr lang="en-US" dirty="0"/>
              <a:t>(window=</a:t>
            </a:r>
            <a:r>
              <a:rPr lang="en-US" dirty="0" err="1"/>
              <a:t>i</a:t>
            </a:r>
            <a:r>
              <a:rPr lang="en-US" dirty="0"/>
              <a:t>).mean()</a:t>
            </a:r>
          </a:p>
          <a:p>
            <a:r>
              <a:rPr lang="en-US" dirty="0"/>
              <a:t>data</a:t>
            </a:r>
          </a:p>
          <a:p>
            <a:endParaRPr lang="en-US" dirty="0"/>
          </a:p>
          <a:p>
            <a:r>
              <a:rPr lang="en-US" dirty="0"/>
              <a:t>#hard to see in table format - let's do a quick line plot to compare</a:t>
            </a:r>
          </a:p>
          <a:p>
            <a:r>
              <a:rPr lang="en-US" dirty="0"/>
              <a:t>#quick intro to </a:t>
            </a:r>
            <a:r>
              <a:rPr lang="en-US" dirty="0" err="1"/>
              <a:t>plotly</a:t>
            </a:r>
            <a:r>
              <a:rPr lang="en-US" dirty="0"/>
              <a:t> here - next session will cover in detail</a:t>
            </a:r>
          </a:p>
          <a:p>
            <a:r>
              <a:rPr lang="en-US" dirty="0"/>
              <a:t>#first melt into vertical format since </a:t>
            </a:r>
            <a:r>
              <a:rPr lang="en-US" dirty="0" err="1"/>
              <a:t>plotly</a:t>
            </a:r>
            <a:r>
              <a:rPr lang="en-US" dirty="0"/>
              <a:t> express works with that more easily</a:t>
            </a:r>
          </a:p>
          <a:p>
            <a:r>
              <a:rPr lang="en-US" dirty="0"/>
              <a:t>melted = </a:t>
            </a:r>
            <a:r>
              <a:rPr lang="en-US" dirty="0" err="1"/>
              <a:t>data.melt</a:t>
            </a:r>
            <a:r>
              <a:rPr lang="en-US" dirty="0"/>
              <a:t>(</a:t>
            </a:r>
            <a:r>
              <a:rPr lang="en-US" dirty="0" err="1"/>
              <a:t>id_vars</a:t>
            </a:r>
            <a:r>
              <a:rPr lang="en-US" dirty="0"/>
              <a:t>=['date'])</a:t>
            </a:r>
          </a:p>
          <a:p>
            <a:r>
              <a:rPr lang="en-US" dirty="0"/>
              <a:t>melted</a:t>
            </a:r>
          </a:p>
          <a:p>
            <a:endParaRPr lang="en-US" dirty="0"/>
          </a:p>
          <a:p>
            <a:r>
              <a:rPr lang="en-US" dirty="0"/>
              <a:t>#now draw line plot with one trace per window size</a:t>
            </a:r>
          </a:p>
          <a:p>
            <a:r>
              <a:rPr lang="en-US" dirty="0"/>
              <a:t>import </a:t>
            </a:r>
            <a:r>
              <a:rPr lang="en-US" dirty="0" err="1"/>
              <a:t>plotly.express</a:t>
            </a:r>
            <a:r>
              <a:rPr lang="en-US" dirty="0"/>
              <a:t> as </a:t>
            </a:r>
            <a:r>
              <a:rPr lang="en-US" dirty="0" err="1"/>
              <a:t>px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px.line</a:t>
            </a:r>
            <a:r>
              <a:rPr lang="en-US" dirty="0"/>
              <a:t>(</a:t>
            </a:r>
          </a:p>
          <a:p>
            <a:r>
              <a:rPr lang="en-US" dirty="0"/>
              <a:t>    melted,</a:t>
            </a:r>
          </a:p>
          <a:p>
            <a:r>
              <a:rPr lang="en-US" dirty="0"/>
              <a:t>    x='date',</a:t>
            </a:r>
          </a:p>
          <a:p>
            <a:r>
              <a:rPr lang="en-US" dirty="0"/>
              <a:t>    y='value',</a:t>
            </a:r>
          </a:p>
          <a:p>
            <a:r>
              <a:rPr lang="en-US" dirty="0"/>
              <a:t>    color='variable'</a:t>
            </a:r>
          </a:p>
          <a:p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C9623-7F77-874F-B185-4EE84F24E8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22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32BFCE6-4AA8-2044-88D6-8D6CCBB80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" y="6168483"/>
            <a:ext cx="2551612" cy="5529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C81EFA-648C-5F46-A8B5-36E1F7121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9" y="515224"/>
            <a:ext cx="1595402" cy="121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7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5E92BEE-E1F9-0042-B57F-F7CA27A7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08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6FC5E23A-81EA-1242-B6C8-69CA19E4D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82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CEB61B8-CBF0-A148-92BD-4051F2F8D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3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B3B6198-98CE-134D-B640-E33F60AE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475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8A1D5F2-A8DC-124B-BBDE-8E099182D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1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5BD1604-5B64-284B-893B-CBB8859EF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5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E44DD33-D2D9-794F-A5B7-1AFB6AD87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7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196F55C-F068-294B-93A7-6DE8EC629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3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3873C708-53B0-B242-81E0-BCF54430D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8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9E9F5A4-146C-F24A-96A2-7C728D229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852" y="6168483"/>
            <a:ext cx="2551612" cy="55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5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7CCAB71-556F-D247-801E-0856E4627A38}" type="datetimeFigureOut">
              <a:rPr lang="en-US" smtClean="0"/>
              <a:t>9/21/23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7C35415-B21A-F847-9DD5-45BE54451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2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docs/reference/series.html#accessor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A84D-2510-4C64-E73A-32689BA13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Beginner Data Science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A8339-CDF5-DECC-FC5F-1AC10D7C75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8. Pandas</a:t>
            </a:r>
          </a:p>
          <a:p>
            <a:r>
              <a:rPr lang="en-US" dirty="0"/>
              <a:t>Manipulate and Analyze tabular data</a:t>
            </a:r>
          </a:p>
        </p:txBody>
      </p:sp>
    </p:spTree>
    <p:extLst>
      <p:ext uri="{BB962C8B-B14F-4D97-AF65-F5344CB8AC3E}">
        <p14:creationId xmlns:p14="http://schemas.microsoft.com/office/powerpoint/2010/main" val="2171368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584-203F-FA69-8882-F1C5B623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Grouping/Windowing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313BB-54E0-030A-9254-A547300E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groupby</a:t>
            </a:r>
            <a:r>
              <a:rPr lang="en-US" b="1" dirty="0"/>
              <a:t>()</a:t>
            </a:r>
            <a:r>
              <a:rPr lang="en-US" dirty="0"/>
              <a:t> – split into groups based on content</a:t>
            </a:r>
          </a:p>
          <a:p>
            <a:r>
              <a:rPr lang="en-US" b="1" dirty="0"/>
              <a:t>rolling()</a:t>
            </a:r>
            <a:r>
              <a:rPr lang="en-US" dirty="0"/>
              <a:t> – fixed size rolling window</a:t>
            </a:r>
          </a:p>
          <a:p>
            <a:r>
              <a:rPr lang="en-US" dirty="0"/>
              <a:t>Aggregate calculations can then be applied per group/window</a:t>
            </a:r>
          </a:p>
          <a:p>
            <a:r>
              <a:rPr lang="en-US" dirty="0"/>
              <a:t>You can also loop over the </a:t>
            </a:r>
            <a:r>
              <a:rPr lang="en-US" dirty="0" err="1"/>
              <a:t>groupby</a:t>
            </a:r>
            <a:r>
              <a:rPr lang="en-US" dirty="0"/>
              <a:t>/rolling object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groupby</a:t>
            </a:r>
            <a:r>
              <a:rPr lang="en-US" dirty="0"/>
              <a:t>, returns a tuple with name and group</a:t>
            </a:r>
          </a:p>
          <a:p>
            <a:pPr lvl="1"/>
            <a:r>
              <a:rPr lang="en-US" dirty="0"/>
              <a:t>For window, just returns each window</a:t>
            </a:r>
          </a:p>
          <a:p>
            <a:r>
              <a:rPr lang="en-US" dirty="0"/>
              <a:t>Can be done on both </a:t>
            </a:r>
            <a:r>
              <a:rPr lang="en-US" dirty="0" err="1"/>
              <a:t>DataFrame</a:t>
            </a:r>
            <a:r>
              <a:rPr lang="en-US" dirty="0"/>
              <a:t> and Series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F4CB7-74B6-5F96-609C-075CE548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100" dirty="0"/>
              <a:t>Homework – Continue Gas Program Improvement</a:t>
            </a:r>
            <a:br>
              <a:rPr lang="en-US" sz="4100" dirty="0"/>
            </a:br>
            <a:r>
              <a:rPr lang="en-US" sz="4100" dirty="0"/>
              <a:t>Replace plain Python code with Pandas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23C82-5344-68B0-E72F-4414CA1BD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Read </a:t>
            </a:r>
            <a:r>
              <a:rPr lang="en-US" dirty="0" err="1"/>
              <a:t>cardata.csv</a:t>
            </a:r>
            <a:r>
              <a:rPr lang="en-US" dirty="0"/>
              <a:t> into a </a:t>
            </a:r>
            <a:r>
              <a:rPr lang="en-US" dirty="0" err="1"/>
              <a:t>DataFrame</a:t>
            </a:r>
            <a:endParaRPr lang="en-US" dirty="0"/>
          </a:p>
          <a:p>
            <a:pPr lvl="1"/>
            <a:r>
              <a:rPr lang="en-US" dirty="0"/>
              <a:t>Hint: use names parameter since there is no header row</a:t>
            </a:r>
          </a:p>
          <a:p>
            <a:r>
              <a:rPr lang="en-US" dirty="0"/>
              <a:t>Compute trip time column</a:t>
            </a:r>
          </a:p>
          <a:p>
            <a:r>
              <a:rPr lang="en-US" dirty="0"/>
              <a:t>Compute average mileage and speed for each car</a:t>
            </a:r>
          </a:p>
          <a:p>
            <a:pPr lvl="1"/>
            <a:r>
              <a:rPr lang="en-US" dirty="0"/>
              <a:t>Hint: group by car and compute sum of distance/gas/time</a:t>
            </a:r>
          </a:p>
          <a:p>
            <a:r>
              <a:rPr lang="en-US" dirty="0"/>
              <a:t>Display:</a:t>
            </a:r>
          </a:p>
          <a:p>
            <a:pPr lvl="1"/>
            <a:r>
              <a:rPr lang="en-US" dirty="0"/>
              <a:t>The car with the best mileage</a:t>
            </a:r>
          </a:p>
          <a:p>
            <a:pPr lvl="1"/>
            <a:r>
              <a:rPr lang="en-US" dirty="0"/>
              <a:t>The car with the most trips</a:t>
            </a:r>
          </a:p>
          <a:p>
            <a:pPr lvl="1"/>
            <a:r>
              <a:rPr lang="en-US" dirty="0"/>
              <a:t>Don’t need a formatted message, just filter the </a:t>
            </a:r>
            <a:r>
              <a:rPr lang="en-US" dirty="0" err="1"/>
              <a:t>DataFrames</a:t>
            </a:r>
            <a:r>
              <a:rPr lang="en-US" dirty="0"/>
              <a:t> to the correct rows</a:t>
            </a:r>
          </a:p>
          <a:p>
            <a:r>
              <a:rPr lang="en-US" dirty="0"/>
              <a:t>Write the average speed and mileage for each car to an xlsx file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3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F1A2-8156-453C-3085-4C01D0DB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5221F39-7F80-178B-48A4-124D878B9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a </a:t>
            </a:r>
            <a:r>
              <a:rPr lang="en-US" dirty="0" err="1"/>
              <a:t>DataFrame</a:t>
            </a:r>
            <a:r>
              <a:rPr lang="en-US" dirty="0"/>
              <a:t> using </a:t>
            </a:r>
            <a:r>
              <a:rPr lang="en-US" b="1" dirty="0"/>
              <a:t>.</a:t>
            </a:r>
            <a:r>
              <a:rPr lang="en-US" b="1" dirty="0" err="1"/>
              <a:t>sort_values</a:t>
            </a:r>
            <a:r>
              <a:rPr lang="en-US" b="1" dirty="0"/>
              <a:t>()</a:t>
            </a:r>
          </a:p>
          <a:p>
            <a:r>
              <a:rPr lang="en-US" dirty="0"/>
              <a:t>Can sort ascending or descending</a:t>
            </a:r>
          </a:p>
          <a:p>
            <a:r>
              <a:rPr lang="en-US" dirty="0"/>
              <a:t>Can sort by one or more columns</a:t>
            </a:r>
          </a:p>
          <a:p>
            <a:pPr lvl="1"/>
            <a:r>
              <a:rPr lang="en-US" dirty="0"/>
              <a:t>Each column can sort ascending or descending separately</a:t>
            </a:r>
          </a:p>
          <a:p>
            <a:r>
              <a:rPr lang="en-US" dirty="0" err="1"/>
              <a:t>DataFrames</a:t>
            </a:r>
            <a:r>
              <a:rPr lang="en-US" dirty="0"/>
              <a:t> can also be sorted by index using </a:t>
            </a:r>
            <a:r>
              <a:rPr lang="en-US" b="1" dirty="0"/>
              <a:t>.</a:t>
            </a:r>
            <a:r>
              <a:rPr lang="en-US" b="1" dirty="0" err="1"/>
              <a:t>sort_index</a:t>
            </a:r>
            <a:r>
              <a:rPr lang="en-US" b="1" dirty="0"/>
              <a:t>()</a:t>
            </a:r>
          </a:p>
          <a:p>
            <a:pPr lvl="1"/>
            <a:r>
              <a:rPr lang="en-US" dirty="0"/>
              <a:t>Useful to put the </a:t>
            </a:r>
            <a:r>
              <a:rPr lang="en-US" dirty="0" err="1"/>
              <a:t>DataFrame</a:t>
            </a:r>
            <a:r>
              <a:rPr lang="en-US" dirty="0"/>
              <a:t> back to the order it was before sorting</a:t>
            </a:r>
          </a:p>
          <a:p>
            <a:pPr lvl="1"/>
            <a:r>
              <a:rPr lang="en-US" dirty="0"/>
              <a:t>Also can sort columns by name</a:t>
            </a:r>
          </a:p>
        </p:txBody>
      </p:sp>
    </p:spTree>
    <p:extLst>
      <p:ext uri="{BB962C8B-B14F-4D97-AF65-F5344CB8AC3E}">
        <p14:creationId xmlns:p14="http://schemas.microsoft.com/office/powerpoint/2010/main" val="990297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AB18-4B83-29DE-5ABB-C9395001C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53E91-8A95-AE8D-1647-41E7BC736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6423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several aggregate calculations available:</a:t>
            </a:r>
          </a:p>
          <a:p>
            <a:pPr lvl="1"/>
            <a:r>
              <a:rPr lang="en-US" dirty="0"/>
              <a:t>count</a:t>
            </a:r>
          </a:p>
          <a:p>
            <a:pPr lvl="1"/>
            <a:r>
              <a:rPr lang="en-US" dirty="0"/>
              <a:t>min/max</a:t>
            </a:r>
          </a:p>
          <a:p>
            <a:pPr lvl="1"/>
            <a:r>
              <a:rPr lang="en-US" dirty="0"/>
              <a:t>mean/median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dirty="0"/>
              <a:t>std – standard deviation</a:t>
            </a:r>
          </a:p>
          <a:p>
            <a:pPr lvl="1"/>
            <a:r>
              <a:rPr lang="en-US" dirty="0"/>
              <a:t>var - variance</a:t>
            </a:r>
          </a:p>
          <a:p>
            <a:pPr lvl="1"/>
            <a:r>
              <a:rPr lang="en-US" dirty="0"/>
              <a:t>quantile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8564ED-DD13-C8E3-42EA-3C7802701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1072" y="1825625"/>
            <a:ext cx="6906127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Each can be run on their own directly</a:t>
            </a:r>
          </a:p>
          <a:p>
            <a:r>
              <a:rPr lang="en-US" dirty="0"/>
              <a:t>Non-numeric columns should be excluded</a:t>
            </a:r>
          </a:p>
          <a:p>
            <a:pPr lvl="1"/>
            <a:r>
              <a:rPr lang="en-US" b="1" dirty="0" err="1"/>
              <a:t>numeric_only</a:t>
            </a:r>
            <a:r>
              <a:rPr lang="en-US" b="1" dirty="0"/>
              <a:t>=True</a:t>
            </a:r>
          </a:p>
          <a:p>
            <a:r>
              <a:rPr lang="en-US" dirty="0"/>
              <a:t>Run more than one at once using </a:t>
            </a:r>
            <a:r>
              <a:rPr lang="en-US" b="1" dirty="0"/>
              <a:t>.</a:t>
            </a:r>
            <a:r>
              <a:rPr lang="en-US" b="1" dirty="0" err="1"/>
              <a:t>agg</a:t>
            </a:r>
            <a:r>
              <a:rPr lang="en-US" b="1" dirty="0"/>
              <a:t>()</a:t>
            </a:r>
          </a:p>
          <a:p>
            <a:pPr lvl="1"/>
            <a:r>
              <a:rPr lang="en-US" b="1" dirty="0" err="1"/>
              <a:t>numeric_only</a:t>
            </a:r>
            <a:r>
              <a:rPr lang="en-US" dirty="0"/>
              <a:t> does not work with </a:t>
            </a:r>
            <a:r>
              <a:rPr lang="en-US" b="1" dirty="0" err="1"/>
              <a:t>agg</a:t>
            </a:r>
            <a:endParaRPr lang="en-US" b="1" dirty="0"/>
          </a:p>
          <a:p>
            <a:pPr lvl="1"/>
            <a:r>
              <a:rPr lang="en-US" b="1" dirty="0"/>
              <a:t>.</a:t>
            </a:r>
            <a:r>
              <a:rPr lang="en-US" b="1" dirty="0" err="1"/>
              <a:t>select_dtypes</a:t>
            </a:r>
            <a:r>
              <a:rPr lang="en-US" b="1" dirty="0"/>
              <a:t>(include=‘number’)</a:t>
            </a:r>
          </a:p>
          <a:p>
            <a:r>
              <a:rPr lang="en-US" dirty="0"/>
              <a:t>Use </a:t>
            </a:r>
            <a:r>
              <a:rPr lang="en-US" b="1" dirty="0"/>
              <a:t>.describe()</a:t>
            </a:r>
            <a:r>
              <a:rPr lang="en-US" dirty="0"/>
              <a:t> to run a common set for convenience:</a:t>
            </a:r>
          </a:p>
          <a:p>
            <a:pPr lvl="1"/>
            <a:r>
              <a:rPr lang="en-US" dirty="0"/>
              <a:t>count, mean, std, min, max, and 25,50,75 percentiles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18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AB846-B519-9A4D-4F20-D038465FA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Row-wise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60352-69DC-CD31-3BDE-817A0F90E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Calculations can be done per-row across the whole </a:t>
            </a:r>
            <a:r>
              <a:rPr lang="en-US" dirty="0" err="1"/>
              <a:t>DataFrame</a:t>
            </a:r>
            <a:r>
              <a:rPr lang="en-US" dirty="0"/>
              <a:t> or Series</a:t>
            </a:r>
          </a:p>
          <a:p>
            <a:r>
              <a:rPr lang="en-US" dirty="0"/>
              <a:t>Select the column or columns to use for inputs and use regular calculation operators (</a:t>
            </a:r>
            <a:r>
              <a:rPr lang="en-US" b="1" dirty="0"/>
              <a:t>+ - * / </a:t>
            </a:r>
            <a:r>
              <a:rPr lang="en-US" dirty="0"/>
              <a:t>...)</a:t>
            </a:r>
          </a:p>
          <a:p>
            <a:r>
              <a:rPr lang="en-US" dirty="0"/>
              <a:t>Store the result in a new column</a:t>
            </a:r>
          </a:p>
          <a:p>
            <a:r>
              <a:rPr lang="en-US" dirty="0"/>
              <a:t>Can also just set values without calculating</a:t>
            </a:r>
          </a:p>
          <a:p>
            <a:r>
              <a:rPr lang="en-US" dirty="0"/>
              <a:t>There are also functions to use in place of operators </a:t>
            </a:r>
          </a:p>
          <a:p>
            <a:pPr lvl="1"/>
            <a:r>
              <a:rPr lang="en-US" b="1" dirty="0"/>
              <a:t>.add() .sub() .</a:t>
            </a:r>
            <a:r>
              <a:rPr lang="en-US" b="1" dirty="0" err="1"/>
              <a:t>mul</a:t>
            </a:r>
            <a:r>
              <a:rPr lang="en-US" b="1" dirty="0"/>
              <a:t>() .div() 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9271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9EEA-A439-970C-C231-12536F02B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Referencing Other 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6588B-E0EC-4298-F59D-BD7E10EE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calculations, you can reference other rows</a:t>
            </a:r>
          </a:p>
          <a:p>
            <a:r>
              <a:rPr lang="en-US" dirty="0"/>
              <a:t>Some functions do this directly:</a:t>
            </a:r>
          </a:p>
          <a:p>
            <a:pPr lvl="1"/>
            <a:r>
              <a:rPr lang="en-US" b="1" dirty="0"/>
              <a:t>diff()</a:t>
            </a:r>
            <a:r>
              <a:rPr lang="en-US" dirty="0"/>
              <a:t> – calculate the difference between current and another row</a:t>
            </a:r>
          </a:p>
          <a:p>
            <a:pPr lvl="1"/>
            <a:r>
              <a:rPr lang="en-US" b="1" dirty="0" err="1"/>
              <a:t>pct_change</a:t>
            </a:r>
            <a:r>
              <a:rPr lang="en-US" b="1" dirty="0"/>
              <a:t>()</a:t>
            </a:r>
            <a:r>
              <a:rPr lang="en-US" dirty="0"/>
              <a:t> – percent change from another row</a:t>
            </a:r>
          </a:p>
          <a:p>
            <a:r>
              <a:rPr lang="en-US" dirty="0"/>
              <a:t>To reference in your own calculations, use </a:t>
            </a:r>
            <a:r>
              <a:rPr lang="en-US" b="1" dirty="0"/>
              <a:t>shift()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8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01CE3-BB4F-8665-0744-342003A8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Modifying specific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FAFD-838C-CBE8-3D57-851A70B7F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.loc</a:t>
            </a:r>
            <a:r>
              <a:rPr lang="en-US" dirty="0"/>
              <a:t> and </a:t>
            </a:r>
            <a:r>
              <a:rPr lang="en-US" b="1" dirty="0"/>
              <a:t>.</a:t>
            </a:r>
            <a:r>
              <a:rPr lang="en-US" b="1" dirty="0" err="1"/>
              <a:t>iloc</a:t>
            </a:r>
            <a:r>
              <a:rPr lang="en-US" dirty="0"/>
              <a:t> can also be used for setting values</a:t>
            </a:r>
          </a:p>
          <a:p>
            <a:r>
              <a:rPr lang="en-US" dirty="0"/>
              <a:t>There are also functions to conditionally set values:</a:t>
            </a:r>
          </a:p>
          <a:p>
            <a:pPr lvl="1"/>
            <a:r>
              <a:rPr lang="en-US" b="1" dirty="0"/>
              <a:t>.replace()</a:t>
            </a:r>
            <a:r>
              <a:rPr lang="en-US" dirty="0"/>
              <a:t> – replace one value with another</a:t>
            </a:r>
            <a:endParaRPr lang="en-US" b="1" dirty="0"/>
          </a:p>
          <a:p>
            <a:pPr lvl="1"/>
            <a:r>
              <a:rPr lang="en-US" b="1" dirty="0"/>
              <a:t>.where()</a:t>
            </a:r>
            <a:r>
              <a:rPr lang="en-US" dirty="0"/>
              <a:t> – keep values where a condition is true, replace rest</a:t>
            </a:r>
            <a:endParaRPr lang="en-US" b="1" dirty="0"/>
          </a:p>
          <a:p>
            <a:pPr lvl="1"/>
            <a:r>
              <a:rPr lang="en-US" b="1" dirty="0"/>
              <a:t>.mask()</a:t>
            </a:r>
            <a:r>
              <a:rPr lang="en-US" dirty="0"/>
              <a:t> – keep values where a condition is false</a:t>
            </a:r>
            <a:r>
              <a:rPr lang="en-US"/>
              <a:t>, replace rest</a:t>
            </a:r>
            <a:endParaRPr lang="en-US" b="1" dirty="0"/>
          </a:p>
          <a:p>
            <a:pPr lvl="1"/>
            <a:r>
              <a:rPr lang="en-US" b="1" dirty="0"/>
              <a:t>.</a:t>
            </a:r>
            <a:r>
              <a:rPr lang="en-US" b="1" dirty="0" err="1"/>
              <a:t>fillna</a:t>
            </a:r>
            <a:r>
              <a:rPr lang="en-US" b="1" dirty="0"/>
              <a:t>()</a:t>
            </a:r>
            <a:r>
              <a:rPr lang="en-US" dirty="0"/>
              <a:t> – fill </a:t>
            </a:r>
            <a:r>
              <a:rPr lang="en-US" dirty="0" err="1"/>
              <a:t>na</a:t>
            </a:r>
            <a:r>
              <a:rPr lang="en-US" dirty="0"/>
              <a:t> values with another value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27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11EDB-74A2-2974-02A4-DB747890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Type-Specific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6256C-6947-14EA-8D09-209733EB4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type-specific methods available on a Series for dates and strings</a:t>
            </a:r>
          </a:p>
          <a:p>
            <a:r>
              <a:rPr lang="en-US" dirty="0"/>
              <a:t>Available through </a:t>
            </a:r>
            <a:r>
              <a:rPr lang="en-US" b="1" dirty="0"/>
              <a:t>accessors:</a:t>
            </a:r>
          </a:p>
          <a:p>
            <a:pPr lvl="1"/>
            <a:r>
              <a:rPr lang="en-US" dirty="0"/>
              <a:t>For dates, times, </a:t>
            </a:r>
            <a:r>
              <a:rPr lang="en-US" dirty="0" err="1"/>
              <a:t>timedeltas</a:t>
            </a:r>
            <a:r>
              <a:rPr lang="en-US" dirty="0"/>
              <a:t>, etc.: </a:t>
            </a:r>
            <a:r>
              <a:rPr lang="en-US" dirty="0" err="1"/>
              <a:t>series.</a:t>
            </a:r>
            <a:r>
              <a:rPr lang="en-US" b="1" dirty="0" err="1"/>
              <a:t>dt</a:t>
            </a:r>
            <a:endParaRPr lang="en-US" b="1" dirty="0"/>
          </a:p>
          <a:p>
            <a:pPr lvl="1"/>
            <a:r>
              <a:rPr lang="en-US" dirty="0"/>
              <a:t>For strings: </a:t>
            </a:r>
            <a:r>
              <a:rPr lang="en-US" dirty="0" err="1"/>
              <a:t>series.</a:t>
            </a:r>
            <a:r>
              <a:rPr lang="en-US" b="1" dirty="0" err="1"/>
              <a:t>str</a:t>
            </a:r>
            <a:endParaRPr lang="en-US" b="1" dirty="0"/>
          </a:p>
          <a:p>
            <a:r>
              <a:rPr lang="en-US" dirty="0"/>
              <a:t>Full list is available at </a:t>
            </a:r>
            <a:r>
              <a:rPr lang="en-US" dirty="0">
                <a:hlinkClick r:id="rId3"/>
              </a:rPr>
              <a:t>https://pandas.pydata.org/docs/reference/series.html#accessors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1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579F-9226-E06D-A043-7AF26F839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</a:t>
            </a:r>
            <a:r>
              <a:rPr lang="en-US" dirty="0" err="1"/>
              <a:t>DataFrames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D53D4-9F13-9999-66CC-F36CDA37A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</a:t>
            </a:r>
            <a:r>
              <a:rPr lang="en-US" dirty="0" err="1"/>
              <a:t>DataFrames</a:t>
            </a:r>
            <a:r>
              <a:rPr lang="en-US" dirty="0"/>
              <a:t> can be combined into one</a:t>
            </a:r>
          </a:p>
          <a:p>
            <a:pPr lvl="1"/>
            <a:r>
              <a:rPr lang="en-US" b="1" dirty="0"/>
              <a:t>merge() </a:t>
            </a:r>
            <a:r>
              <a:rPr lang="en-US" dirty="0"/>
              <a:t>– adds columns</a:t>
            </a:r>
          </a:p>
          <a:p>
            <a:pPr lvl="2"/>
            <a:r>
              <a:rPr lang="en-US" dirty="0"/>
              <a:t>similar to database join</a:t>
            </a:r>
          </a:p>
          <a:p>
            <a:pPr lvl="1"/>
            <a:r>
              <a:rPr lang="en-US" b="1" dirty="0" err="1"/>
              <a:t>concat</a:t>
            </a:r>
            <a:r>
              <a:rPr lang="en-US" b="1" dirty="0"/>
              <a:t>() </a:t>
            </a:r>
            <a:r>
              <a:rPr lang="en-US" dirty="0"/>
              <a:t>– adds rows</a:t>
            </a:r>
          </a:p>
          <a:p>
            <a:pPr lvl="2"/>
            <a:r>
              <a:rPr lang="en-US" dirty="0"/>
              <a:t>similar to database insert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748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F6EB-C712-1130-E238-A6DE20078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Reshaping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18C1C-8C25-08F1-FC40-312D5D178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pivot()</a:t>
            </a:r>
            <a:r>
              <a:rPr lang="en-US" dirty="0"/>
              <a:t> – reshape by turning rows into columns</a:t>
            </a:r>
          </a:p>
          <a:p>
            <a:r>
              <a:rPr lang="en-US" b="1" dirty="0"/>
              <a:t>melt()</a:t>
            </a:r>
            <a:r>
              <a:rPr lang="en-US" dirty="0"/>
              <a:t> – reshape by turning columns into rows</a:t>
            </a:r>
          </a:p>
          <a:p>
            <a:pPr lvl="1"/>
            <a:r>
              <a:rPr lang="en-US" dirty="0"/>
              <a:t>Opposite of pivot</a:t>
            </a:r>
          </a:p>
          <a:p>
            <a:r>
              <a:rPr lang="en-US" b="1" dirty="0"/>
              <a:t>explode()</a:t>
            </a:r>
            <a:r>
              <a:rPr lang="en-US" dirty="0"/>
              <a:t> – turn a column that contains lists into separate rows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83619"/>
      </p:ext>
    </p:extLst>
  </p:cSld>
  <p:clrMapOvr>
    <a:masterClrMapping/>
  </p:clrMapOvr>
</p:sld>
</file>

<file path=ppt/theme/theme1.xml><?xml version="1.0" encoding="utf-8"?>
<a:theme xmlns:a="http://schemas.openxmlformats.org/drawingml/2006/main" name="mbl">
  <a:themeElements>
    <a:clrScheme name="myblendedlearning">
      <a:dk1>
        <a:srgbClr val="000000"/>
      </a:dk1>
      <a:lt1>
        <a:srgbClr val="FFFFFF"/>
      </a:lt1>
      <a:dk2>
        <a:srgbClr val="021689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94A7B7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l" id="{3D80533A-24CA-2846-8A39-E36C07FBE321}" vid="{CA4A00CD-2934-D54C-B13B-DCA0DDE3A1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mbl</Template>
  <TotalTime>15925</TotalTime>
  <Words>2040</Words>
  <Application>Microsoft Macintosh PowerPoint</Application>
  <PresentationFormat>Widescreen</PresentationFormat>
  <Paragraphs>321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Next LT Pro</vt:lpstr>
      <vt:lpstr>Calibri</vt:lpstr>
      <vt:lpstr>Tw Cen MT</vt:lpstr>
      <vt:lpstr>mbl</vt:lpstr>
      <vt:lpstr>Beginner Data Science Programming</vt:lpstr>
      <vt:lpstr>Sorting</vt:lpstr>
      <vt:lpstr>Aggregate calculations</vt:lpstr>
      <vt:lpstr>Row-wise Calculations</vt:lpstr>
      <vt:lpstr>Referencing Other Rows</vt:lpstr>
      <vt:lpstr>Modifying specific values</vt:lpstr>
      <vt:lpstr>Type-Specific methods</vt:lpstr>
      <vt:lpstr>Combining DataFrames</vt:lpstr>
      <vt:lpstr>Reshaping</vt:lpstr>
      <vt:lpstr>Grouping/Windowing</vt:lpstr>
      <vt:lpstr>Homework – Continue Gas Program Improvement Replace plain Python code with Pandas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Data Science Programming</dc:title>
  <dc:creator>Josh Baran</dc:creator>
  <cp:lastModifiedBy>Josh Baran</cp:lastModifiedBy>
  <cp:revision>10</cp:revision>
  <dcterms:created xsi:type="dcterms:W3CDTF">2022-05-23T18:06:09Z</dcterms:created>
  <dcterms:modified xsi:type="dcterms:W3CDTF">2023-09-21T11:49:44Z</dcterms:modified>
</cp:coreProperties>
</file>