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62" r:id="rId10"/>
    <p:sldId id="263" r:id="rId11"/>
    <p:sldId id="264" r:id="rId12"/>
    <p:sldId id="265" r:id="rId13"/>
    <p:sldId id="281" r:id="rId14"/>
    <p:sldId id="266" r:id="rId15"/>
    <p:sldId id="267" r:id="rId16"/>
    <p:sldId id="268" r:id="rId17"/>
    <p:sldId id="269" r:id="rId18"/>
    <p:sldId id="270" r:id="rId19"/>
    <p:sldId id="27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6"/>
    <p:restoredTop sz="94707"/>
  </p:normalViewPr>
  <p:slideViewPr>
    <p:cSldViewPr snapToGrid="0" snapToObjects="1">
      <p:cViewPr varScale="1">
        <p:scale>
          <a:sx n="259" d="100"/>
          <a:sy n="259" d="100"/>
        </p:scale>
        <p:origin x="2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6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4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4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D2E160-9DF1-904B-9EB2-C5E5E942265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4F15BF-8634-DA44-BFC0-E4A4D7B1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rocess-solutions-group.com/sites/ds101/7%20-%20homework.ipyn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as.pydata.org/docs/user_guide/i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1CD-4DF1-C816-A056-7C83B51AB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Beginner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C7702-F1D0-AE1F-A093-EB9A5CF852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7. Pandas</a:t>
            </a:r>
          </a:p>
          <a:p>
            <a:r>
              <a:rPr lang="en-US" dirty="0"/>
              <a:t>Read, Display, and Write tabular data</a:t>
            </a:r>
          </a:p>
        </p:txBody>
      </p:sp>
    </p:spTree>
    <p:extLst>
      <p:ext uri="{BB962C8B-B14F-4D97-AF65-F5344CB8AC3E}">
        <p14:creationId xmlns:p14="http://schemas.microsoft.com/office/powerpoint/2010/main" val="224335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75C-3717-95BE-11D7-4D74C867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4955-D80F-785C-1DFD-06CA4C354E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 err="1"/>
              <a:t>read_csv</a:t>
            </a:r>
            <a:r>
              <a:rPr lang="en-US" b="1" dirty="0"/>
              <a:t>()</a:t>
            </a:r>
          </a:p>
          <a:p>
            <a:r>
              <a:rPr lang="en-US" dirty="0"/>
              <a:t>Column names are automatically read if there is a header row</a:t>
            </a:r>
          </a:p>
          <a:p>
            <a:r>
              <a:rPr lang="en-US" dirty="0"/>
              <a:t>If not, names can be specified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A8CC4A-6670-FFB1-2352-54DC697907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143187"/>
            <a:ext cx="5181600" cy="235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92A7A-A803-B23F-46A4-7ACF87B5A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46401"/>
            <a:ext cx="5787492" cy="2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7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BB5-61E5-E7A6-8966-EFBE320E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0EE1-3BBF-12FF-AA20-4AF7CD3EEB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default, the index is generated by row numbers</a:t>
            </a:r>
          </a:p>
          <a:p>
            <a:r>
              <a:rPr lang="en-US" dirty="0"/>
              <a:t>Use </a:t>
            </a:r>
            <a:r>
              <a:rPr lang="en-US" b="1" dirty="0" err="1"/>
              <a:t>index_col</a:t>
            </a:r>
            <a:r>
              <a:rPr lang="en-US" dirty="0"/>
              <a:t> parameter to set it to one of the data columns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DFAF88-ACDC-3BB2-29B0-242A0EA71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0302" y="1825625"/>
            <a:ext cx="51653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1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58C7-740A-1D6E-3FAB-A03E8E96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8CCE9-C311-5FA1-0245-79150FF700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you don’t want all of the columns, use </a:t>
            </a:r>
            <a:r>
              <a:rPr lang="en-US" b="1" dirty="0" err="1"/>
              <a:t>usecols</a:t>
            </a:r>
            <a:r>
              <a:rPr lang="en-US" dirty="0"/>
              <a:t> to specify the ones to load</a:t>
            </a:r>
          </a:p>
          <a:p>
            <a:r>
              <a:rPr lang="en-US" dirty="0"/>
              <a:t>Can take a list of numbers for position, or strings for names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11865F-FC31-BD72-567C-059EC59E6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920" y="658521"/>
            <a:ext cx="5181600" cy="245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D5B93-5012-75E3-35BE-E6103BEC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20" y="3370806"/>
            <a:ext cx="5672808" cy="21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5B49-2652-BCC6-B239-61AB5B37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036B-A66E-BD5A-4AD5-A82ED1231F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default, date values are imported as strings in an object column</a:t>
            </a:r>
          </a:p>
          <a:p>
            <a:pPr lvl="1"/>
            <a:r>
              <a:rPr lang="en-US" dirty="0"/>
              <a:t>You can’t do date processing against object</a:t>
            </a:r>
          </a:p>
          <a:p>
            <a:r>
              <a:rPr lang="en-US" dirty="0"/>
              <a:t>To convert them to datetime objects, use </a:t>
            </a:r>
            <a:r>
              <a:rPr lang="en-US" b="1" dirty="0" err="1"/>
              <a:t>parse_dates</a:t>
            </a:r>
            <a:endParaRPr lang="en-US" b="1" dirty="0"/>
          </a:p>
          <a:p>
            <a:pPr lvl="1"/>
            <a:r>
              <a:rPr lang="en-US" dirty="0"/>
              <a:t>Takes a list of columns to convert to datetime</a:t>
            </a:r>
          </a:p>
          <a:p>
            <a:pPr lvl="1"/>
            <a:r>
              <a:rPr lang="en-US" dirty="0"/>
              <a:t>If columns contain non-dates, it does not convert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C22588-852B-E204-8AF5-D24E0B657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912374"/>
            <a:ext cx="5931463" cy="37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FB12-BC7D-25D4-48E7-33718CC8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AD51-392D-9C6F-3CE0-7E7B6FAC9A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 err="1"/>
              <a:t>read_excel</a:t>
            </a:r>
            <a:r>
              <a:rPr lang="en-US" b="1" dirty="0"/>
              <a:t>()</a:t>
            </a:r>
          </a:p>
          <a:p>
            <a:r>
              <a:rPr lang="en-US" dirty="0"/>
              <a:t>By default reads the first sheet</a:t>
            </a:r>
          </a:p>
          <a:p>
            <a:pPr lvl="1"/>
            <a:r>
              <a:rPr lang="en-US" dirty="0"/>
              <a:t>Pass </a:t>
            </a:r>
            <a:r>
              <a:rPr lang="en-US" b="1" dirty="0" err="1"/>
              <a:t>sheet_name</a:t>
            </a:r>
            <a:r>
              <a:rPr lang="en-US" dirty="0"/>
              <a:t> to specify</a:t>
            </a:r>
          </a:p>
          <a:p>
            <a:pPr lvl="1"/>
            <a:r>
              <a:rPr lang="en-US" dirty="0"/>
              <a:t>Can use number or name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3CF0BD-6FA3-406B-4FE8-A8175FFC7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641742"/>
            <a:ext cx="5181600" cy="222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6E83-255E-4BB2-4641-0A274342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5434"/>
            <a:ext cx="5282381" cy="22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E665-9271-943C-1C01-2F6507AB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36064-B0EF-FD25-2887-DE3FBB47B6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can pass a list to </a:t>
            </a:r>
            <a:r>
              <a:rPr lang="en-US" b="1" dirty="0" err="1"/>
              <a:t>sheet_name</a:t>
            </a:r>
            <a:r>
              <a:rPr lang="en-US" dirty="0"/>
              <a:t> to load multiple sheets. </a:t>
            </a:r>
          </a:p>
          <a:p>
            <a:r>
              <a:rPr lang="en-US" dirty="0"/>
              <a:t>Or pass </a:t>
            </a:r>
            <a:r>
              <a:rPr lang="en-US" b="1" dirty="0"/>
              <a:t>None</a:t>
            </a:r>
            <a:r>
              <a:rPr lang="en-US" dirty="0"/>
              <a:t> to load all sheets</a:t>
            </a:r>
          </a:p>
          <a:p>
            <a:r>
              <a:rPr lang="en-US" dirty="0"/>
              <a:t>It returns one </a:t>
            </a:r>
            <a:r>
              <a:rPr lang="en-US" dirty="0" err="1"/>
              <a:t>DataFrame</a:t>
            </a:r>
            <a:r>
              <a:rPr lang="en-US" dirty="0"/>
              <a:t> per sheet in a </a:t>
            </a:r>
            <a:r>
              <a:rPr lang="en-US" dirty="0" err="1"/>
              <a:t>dict</a:t>
            </a:r>
            <a:r>
              <a:rPr lang="en-US" dirty="0"/>
              <a:t>, with sheet names as keys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92D30-0F6D-49BF-2BEA-C97A8AF0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4" y="3066191"/>
            <a:ext cx="4926227" cy="188664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5D94C0-E948-ED83-C94D-22A7CD88F0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134" y="1762655"/>
            <a:ext cx="5181600" cy="12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7284-C9CE-CB19-F0D5-83DA286C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4E67F-FF5E-0B56-4157-B2E41DB0C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read_excel</a:t>
            </a:r>
            <a:r>
              <a:rPr lang="en-US" b="1" dirty="0"/>
              <a:t>()</a:t>
            </a:r>
            <a:r>
              <a:rPr lang="en-US" dirty="0"/>
              <a:t> has a number of other useful parameters, similar to </a:t>
            </a:r>
            <a:r>
              <a:rPr lang="en-US" dirty="0" err="1"/>
              <a:t>read_csv</a:t>
            </a:r>
            <a:r>
              <a:rPr lang="en-US" dirty="0"/>
              <a:t>():</a:t>
            </a:r>
          </a:p>
          <a:p>
            <a:pPr lvl="1"/>
            <a:r>
              <a:rPr lang="en-US" b="1" dirty="0"/>
              <a:t>header</a:t>
            </a:r>
            <a:r>
              <a:rPr lang="en-US" dirty="0"/>
              <a:t> – the row to use for column names</a:t>
            </a:r>
          </a:p>
          <a:p>
            <a:pPr lvl="1"/>
            <a:r>
              <a:rPr lang="en-US" b="1" dirty="0" err="1"/>
              <a:t>index_col</a:t>
            </a:r>
            <a:r>
              <a:rPr lang="en-US" dirty="0"/>
              <a:t> – the column to use as the index</a:t>
            </a:r>
          </a:p>
          <a:p>
            <a:pPr lvl="1"/>
            <a:r>
              <a:rPr lang="en-US" b="1" dirty="0" err="1"/>
              <a:t>usecols</a:t>
            </a:r>
            <a:r>
              <a:rPr lang="en-US" dirty="0"/>
              <a:t> – which columns to import</a:t>
            </a:r>
          </a:p>
          <a:p>
            <a:pPr lvl="1"/>
            <a:r>
              <a:rPr lang="en-US" b="1" dirty="0" err="1"/>
              <a:t>parse_dates</a:t>
            </a:r>
            <a:r>
              <a:rPr lang="en-US" dirty="0"/>
              <a:t> – which columns to convert to datetime</a:t>
            </a:r>
            <a:endParaRPr lang="en-US" b="1" dirty="0"/>
          </a:p>
          <a:p>
            <a:pPr lvl="1"/>
            <a:r>
              <a:rPr lang="en-US" b="1" dirty="0" err="1"/>
              <a:t>skiprows</a:t>
            </a:r>
            <a:r>
              <a:rPr lang="en-US" dirty="0"/>
              <a:t> – how many, or list of which rows to skip</a:t>
            </a:r>
          </a:p>
          <a:p>
            <a:pPr lvl="1"/>
            <a:r>
              <a:rPr lang="en-US" b="1" dirty="0" err="1"/>
              <a:t>nrows</a:t>
            </a:r>
            <a:r>
              <a:rPr lang="en-US" b="1" dirty="0"/>
              <a:t> </a:t>
            </a:r>
            <a:r>
              <a:rPr lang="en-US" dirty="0"/>
              <a:t> - how many rows to load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78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98FE-73FE-D938-980F-D977D147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Database and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E4F1-A3F8-7214-AF83-97E4339F1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 err="1"/>
              <a:t>read_sql</a:t>
            </a:r>
            <a:r>
              <a:rPr lang="en-US" b="1" dirty="0"/>
              <a:t>()</a:t>
            </a:r>
          </a:p>
          <a:p>
            <a:r>
              <a:rPr lang="en-US" dirty="0"/>
              <a:t>Requires the correct drivers for your database</a:t>
            </a:r>
          </a:p>
          <a:p>
            <a:r>
              <a:rPr lang="en-US" dirty="0"/>
              <a:t>Requires a connection to be opened already</a:t>
            </a:r>
          </a:p>
          <a:p>
            <a:r>
              <a:rPr lang="en-US" dirty="0"/>
              <a:t>Varies between different databases</a:t>
            </a:r>
          </a:p>
          <a:p>
            <a:r>
              <a:rPr lang="en-US" dirty="0"/>
              <a:t>We won’t go over SQL or other formats in class. Contact us for help setting them up outside of class</a:t>
            </a:r>
          </a:p>
        </p:txBody>
      </p:sp>
    </p:spTree>
    <p:extLst>
      <p:ext uri="{BB962C8B-B14F-4D97-AF65-F5344CB8AC3E}">
        <p14:creationId xmlns:p14="http://schemas.microsoft.com/office/powerpoint/2010/main" val="404538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6E9B-98B6-88CE-F2F6-BDCA49C5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4F07-3FFD-4423-95E3-D5A95EBD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there are too many columns or rows, the </a:t>
            </a:r>
            <a:r>
              <a:rPr lang="en-US" dirty="0" err="1"/>
              <a:t>dataframe</a:t>
            </a:r>
            <a:r>
              <a:rPr lang="en-US" dirty="0"/>
              <a:t> gets truncated using </a:t>
            </a:r>
            <a:r>
              <a:rPr lang="en-US" b="1" dirty="0"/>
              <a:t>…</a:t>
            </a:r>
          </a:p>
          <a:p>
            <a:r>
              <a:rPr lang="en-US" dirty="0"/>
              <a:t>This can be prevented by settings: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F4271-4DF5-349D-87C3-64E181DB7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0584" y="1340068"/>
            <a:ext cx="5566075" cy="48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4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C579-06F6-2449-6CD8-26B03FBF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AD4A-7A25-7985-AE4C-4754E0FC1A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/>
              <a:t>.describe()</a:t>
            </a:r>
            <a:r>
              <a:rPr lang="en-US" dirty="0"/>
              <a:t> to display a table of common calculations</a:t>
            </a:r>
          </a:p>
          <a:p>
            <a:r>
              <a:rPr lang="en-US" dirty="0"/>
              <a:t>Only includes numeric columns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94888B-AEED-BE04-3840-32DA5E8B35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9851" y="1632457"/>
            <a:ext cx="518160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4BD0-C87F-858C-B34F-CF2DBAC2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BBD0D9-5A30-B3B1-43FB-13CB3D26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python library for data analysis and manipulation</a:t>
            </a:r>
          </a:p>
          <a:p>
            <a:r>
              <a:rPr lang="en-US" dirty="0"/>
              <a:t>Provides:</a:t>
            </a:r>
          </a:p>
          <a:p>
            <a:pPr lvl="1"/>
            <a:r>
              <a:rPr lang="en-US" dirty="0"/>
              <a:t>Data structures for tabular data</a:t>
            </a:r>
          </a:p>
          <a:p>
            <a:pPr lvl="1"/>
            <a:r>
              <a:rPr lang="en-US" dirty="0"/>
              <a:t>Operations to analyze, manipulate, combine, and split data</a:t>
            </a:r>
          </a:p>
          <a:p>
            <a:pPr lvl="1"/>
            <a:r>
              <a:rPr lang="en-US" dirty="0"/>
              <a:t>Tools to read and write data using a variety of formats</a:t>
            </a:r>
          </a:p>
          <a:p>
            <a:r>
              <a:rPr lang="en-US" dirty="0"/>
              <a:t>Very high performance</a:t>
            </a:r>
          </a:p>
          <a:p>
            <a:r>
              <a:rPr lang="en-US" dirty="0"/>
              <a:t>Supported by many other libraries/tools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7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8939-68D3-BC04-378A-4BCBA856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9C35D-5D79-2064-2D60-525A4C9A04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most columns, they can be selected using </a:t>
            </a:r>
            <a:r>
              <a:rPr lang="en-US" b="1" dirty="0"/>
              <a:t>.</a:t>
            </a:r>
            <a:r>
              <a:rPr lang="en-US" b="1" dirty="0" err="1"/>
              <a:t>column_name</a:t>
            </a:r>
            <a:endParaRPr lang="en-US" b="1" dirty="0"/>
          </a:p>
          <a:p>
            <a:r>
              <a:rPr lang="en-US" dirty="0"/>
              <a:t>Some names don’t work, e.g. with a space, or other special characters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[“</a:t>
            </a:r>
            <a:r>
              <a:rPr lang="en-US" b="1" dirty="0" err="1"/>
              <a:t>column_name</a:t>
            </a:r>
            <a:r>
              <a:rPr lang="en-US" b="1" dirty="0"/>
              <a:t>”]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B28BFF-8043-A05E-AF03-9AE635B4A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2049" y="816077"/>
            <a:ext cx="4536134" cy="53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7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C13E-FD5C-8DF4-73EE-DF2D5BD9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2F45-A4B7-1254-1AC4-731DB1B36C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slicing with []</a:t>
            </a:r>
          </a:p>
          <a:p>
            <a:r>
              <a:rPr lang="en-US" dirty="0"/>
              <a:t>Returns rows based on position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2DE10-FE59-85D5-744B-378721B43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8903" y="1825625"/>
            <a:ext cx="6830929" cy="33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6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906F-AEA1-7FB0-F2B9-7E355247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69009-B329-1B46-88B9-4C3C046074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</a:t>
            </a:r>
            <a:r>
              <a:rPr lang="en-US" b="1" dirty="0"/>
              <a:t>loc[]</a:t>
            </a:r>
            <a:r>
              <a:rPr lang="en-US" dirty="0"/>
              <a:t> to select by label/index value</a:t>
            </a:r>
          </a:p>
          <a:p>
            <a:r>
              <a:rPr lang="en-US" dirty="0"/>
              <a:t>Works for rows and columns in one call:</a:t>
            </a:r>
          </a:p>
          <a:p>
            <a:pPr lvl="1"/>
            <a:r>
              <a:rPr lang="en-US" b="1" dirty="0"/>
              <a:t>loc[</a:t>
            </a:r>
            <a:r>
              <a:rPr lang="en-US" b="1" dirty="0" err="1"/>
              <a:t>rows,cols</a:t>
            </a:r>
            <a:r>
              <a:rPr lang="en-US" b="1" dirty="0"/>
              <a:t>]</a:t>
            </a:r>
          </a:p>
          <a:p>
            <a:pPr lvl="1"/>
            <a:r>
              <a:rPr lang="en-US" dirty="0"/>
              <a:t>For </a:t>
            </a:r>
            <a:r>
              <a:rPr lang="en-US" b="1" dirty="0"/>
              <a:t>rows</a:t>
            </a:r>
            <a:r>
              <a:rPr lang="en-US" dirty="0"/>
              <a:t> – pass index values</a:t>
            </a:r>
          </a:p>
          <a:p>
            <a:pPr lvl="1"/>
            <a:r>
              <a:rPr lang="en-US" dirty="0"/>
              <a:t>For </a:t>
            </a:r>
            <a:r>
              <a:rPr lang="en-US" b="1" dirty="0"/>
              <a:t>cols</a:t>
            </a:r>
            <a:r>
              <a:rPr lang="en-US" dirty="0"/>
              <a:t> – pass column labels</a:t>
            </a:r>
          </a:p>
          <a:p>
            <a:r>
              <a:rPr lang="en-US" dirty="0"/>
              <a:t>Use slice syntax to specify start and end</a:t>
            </a:r>
          </a:p>
          <a:p>
            <a:pPr lvl="1"/>
            <a:r>
              <a:rPr lang="en-US" dirty="0"/>
              <a:t>Note – unlike slice, end is included when using </a:t>
            </a:r>
            <a:r>
              <a:rPr lang="en-US" b="1" dirty="0"/>
              <a:t>loc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B94A51-4A7A-E9D4-88BE-9E07E6EA7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6300" y="2731294"/>
            <a:ext cx="3073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4983-A67B-8AB4-4C0A-CE7F3773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iloc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F4AEC-EC0B-6F3D-6D70-3E680D002C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 err="1"/>
              <a:t>iloc</a:t>
            </a:r>
            <a:r>
              <a:rPr lang="en-US" b="1" dirty="0"/>
              <a:t>[]</a:t>
            </a:r>
            <a:r>
              <a:rPr lang="en-US" dirty="0"/>
              <a:t> to select by row/column position</a:t>
            </a:r>
          </a:p>
          <a:p>
            <a:r>
              <a:rPr lang="en-US" dirty="0"/>
              <a:t>Like loc, works for both rows and columns</a:t>
            </a:r>
          </a:p>
          <a:p>
            <a:pPr lvl="1"/>
            <a:r>
              <a:rPr lang="en-US" b="1" dirty="0" err="1"/>
              <a:t>iloc</a:t>
            </a:r>
            <a:r>
              <a:rPr lang="en-US" b="1" dirty="0"/>
              <a:t>[</a:t>
            </a:r>
            <a:r>
              <a:rPr lang="en-US" b="1" dirty="0" err="1"/>
              <a:t>rows,columns</a:t>
            </a:r>
            <a:r>
              <a:rPr lang="en-US" b="1" dirty="0"/>
              <a:t>]</a:t>
            </a:r>
          </a:p>
          <a:p>
            <a:pPr lvl="1"/>
            <a:r>
              <a:rPr lang="en-US" dirty="0"/>
              <a:t>Slicing syntax works here as well</a:t>
            </a:r>
          </a:p>
          <a:p>
            <a:pPr lvl="1"/>
            <a:r>
              <a:rPr lang="en-US" dirty="0"/>
              <a:t>Note again: Important difference - with </a:t>
            </a:r>
            <a:r>
              <a:rPr lang="en-US" b="1" dirty="0"/>
              <a:t>loc</a:t>
            </a:r>
            <a:r>
              <a:rPr lang="en-US" dirty="0"/>
              <a:t>, end is included. With </a:t>
            </a:r>
            <a:r>
              <a:rPr lang="en-US" b="1" dirty="0" err="1"/>
              <a:t>iloc</a:t>
            </a:r>
            <a:r>
              <a:rPr lang="en-US" dirty="0"/>
              <a:t>, it is not – like a regular slice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90FC79-6F50-B432-F8F1-522664371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4400" y="2940844"/>
            <a:ext cx="2997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4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B609-0EFC-979E-8C84-94557F9F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C891-C191-D814-33E4-2C9336B18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Filter expressions can be applied to a </a:t>
            </a:r>
            <a:r>
              <a:rPr lang="en-US" dirty="0" err="1"/>
              <a:t>DataFrame</a:t>
            </a:r>
            <a:r>
              <a:rPr lang="en-US" dirty="0"/>
              <a:t> to return a Series containing True/False for whether each row fits the filter</a:t>
            </a:r>
          </a:p>
          <a:p>
            <a:r>
              <a:rPr lang="en-US" dirty="0"/>
              <a:t>The results can be passed to the </a:t>
            </a:r>
            <a:r>
              <a:rPr lang="en-US" dirty="0" err="1"/>
              <a:t>DataFrame</a:t>
            </a:r>
            <a:r>
              <a:rPr lang="en-US" dirty="0"/>
              <a:t> selector to return the actual rows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600CFD-CBF6-2806-3109-2CEB1E921E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9549" y="1456741"/>
            <a:ext cx="62395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46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AF5D-1576-DB50-ADFD-6BA7D0FE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D666-661C-0573-9868-222A7DB4CC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Multiple filters can be applied at once</a:t>
            </a:r>
          </a:p>
          <a:p>
            <a:r>
              <a:rPr lang="en-US" dirty="0"/>
              <a:t>Wrap each condition with </a:t>
            </a:r>
            <a:r>
              <a:rPr lang="en-US" b="1" dirty="0"/>
              <a:t>()</a:t>
            </a:r>
          </a:p>
          <a:p>
            <a:r>
              <a:rPr lang="en-US" dirty="0"/>
              <a:t>Use </a:t>
            </a:r>
            <a:r>
              <a:rPr lang="en-US" b="1" dirty="0"/>
              <a:t>&amp;</a:t>
            </a:r>
            <a:r>
              <a:rPr lang="en-US" dirty="0"/>
              <a:t> for ”and” comparison</a:t>
            </a:r>
          </a:p>
          <a:p>
            <a:pPr lvl="1"/>
            <a:r>
              <a:rPr lang="en-US" dirty="0"/>
              <a:t>Rows that fit all conditions</a:t>
            </a:r>
          </a:p>
          <a:p>
            <a:r>
              <a:rPr lang="en-US" dirty="0"/>
              <a:t>Use </a:t>
            </a:r>
            <a:r>
              <a:rPr lang="en-US" b="1" dirty="0"/>
              <a:t>|</a:t>
            </a:r>
            <a:r>
              <a:rPr lang="en-US" dirty="0"/>
              <a:t> (vertical pipe) for “or”</a:t>
            </a:r>
          </a:p>
          <a:p>
            <a:pPr lvl="1"/>
            <a:r>
              <a:rPr lang="en-US" dirty="0"/>
              <a:t>Rows that fit any condition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6E783A-8B9C-CBCD-5141-4E6666FE5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934871"/>
            <a:ext cx="5181600" cy="21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3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F413-7E99-E5E4-5E02-3116BFF2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98A1-BCC2-CFBE-E7F7-C9A9657771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Or, you can run one filter at a time</a:t>
            </a:r>
          </a:p>
          <a:p>
            <a:r>
              <a:rPr lang="en-US" dirty="0"/>
              <a:t>The output of a filter is another </a:t>
            </a:r>
            <a:r>
              <a:rPr lang="en-US" dirty="0" err="1"/>
              <a:t>DataFrame</a:t>
            </a:r>
            <a:r>
              <a:rPr lang="en-US" dirty="0"/>
              <a:t> that can be filtered further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8EDEFA-10B9-E772-389D-2B363CC58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2118" y="2372497"/>
            <a:ext cx="6391326" cy="27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0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6A56-4555-EF6F-759C-CEA04349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  <a:r>
              <a:rPr lang="en-US" dirty="0" err="1"/>
              <a:t>Dataframes</a:t>
            </a:r>
            <a:r>
              <a:rPr lang="en-US" dirty="0"/>
              <a:t> To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842B-AFA4-CEF6-01E0-BFFC31E19E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Similar to reading, there are tools to write to many formats:</a:t>
            </a:r>
          </a:p>
          <a:p>
            <a:pPr lvl="1"/>
            <a:r>
              <a:rPr lang="en-US" b="1" dirty="0"/>
              <a:t>.</a:t>
            </a:r>
            <a:r>
              <a:rPr lang="en-US" b="1" dirty="0" err="1"/>
              <a:t>to_csv</a:t>
            </a:r>
            <a:r>
              <a:rPr lang="en-US" b="1" dirty="0"/>
              <a:t>()</a:t>
            </a:r>
          </a:p>
          <a:p>
            <a:pPr lvl="1"/>
            <a:r>
              <a:rPr lang="en-US" b="1" dirty="0"/>
              <a:t>.</a:t>
            </a:r>
            <a:r>
              <a:rPr lang="en-US" b="1" dirty="0" err="1"/>
              <a:t>to_excel</a:t>
            </a:r>
            <a:r>
              <a:rPr lang="en-US" b="1" dirty="0"/>
              <a:t>()</a:t>
            </a:r>
          </a:p>
          <a:p>
            <a:pPr lvl="1"/>
            <a:r>
              <a:rPr lang="en-US" b="1" dirty="0"/>
              <a:t>.</a:t>
            </a:r>
            <a:r>
              <a:rPr lang="en-US" b="1" dirty="0" err="1"/>
              <a:t>to_sql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By default, it writes the index as part of the data. </a:t>
            </a:r>
          </a:p>
          <a:p>
            <a:pPr lvl="1"/>
            <a:r>
              <a:rPr lang="en-US" dirty="0"/>
              <a:t>Pass </a:t>
            </a:r>
            <a:r>
              <a:rPr lang="en-US" b="1" dirty="0"/>
              <a:t>index=False</a:t>
            </a:r>
            <a:r>
              <a:rPr lang="en-US" dirty="0"/>
              <a:t> to prevent</a:t>
            </a:r>
          </a:p>
          <a:p>
            <a:r>
              <a:rPr lang="en-US" dirty="0"/>
              <a:t>Default also writes header row</a:t>
            </a:r>
          </a:p>
          <a:p>
            <a:pPr lvl="1"/>
            <a:r>
              <a:rPr lang="en-US" dirty="0"/>
              <a:t>Pass </a:t>
            </a:r>
            <a:r>
              <a:rPr lang="en-US" b="1" dirty="0"/>
              <a:t>header=False</a:t>
            </a:r>
            <a:r>
              <a:rPr lang="en-US" dirty="0"/>
              <a:t> to prevent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EDA29F4-6EE0-2D3E-FC48-0588719AAA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357" y="1237568"/>
            <a:ext cx="4555656" cy="49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9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0572-4D93-202C-5D49-D22A4763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591DE-7080-A582-1409-0EA26E80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and answer format</a:t>
            </a:r>
          </a:p>
          <a:p>
            <a:r>
              <a:rPr lang="en-US" dirty="0"/>
              <a:t>Download </a:t>
            </a:r>
            <a:r>
              <a:rPr lang="en-US" dirty="0">
                <a:hlinkClick r:id="rId2"/>
              </a:rPr>
              <a:t>7 – homework.ipynb</a:t>
            </a:r>
            <a:r>
              <a:rPr lang="en-US" dirty="0"/>
              <a:t> from class site</a:t>
            </a:r>
          </a:p>
          <a:p>
            <a:r>
              <a:rPr lang="en-US" dirty="0"/>
              <a:t>For each question comment, write code to answer</a:t>
            </a:r>
          </a:p>
        </p:txBody>
      </p:sp>
    </p:spTree>
    <p:extLst>
      <p:ext uri="{BB962C8B-B14F-4D97-AF65-F5344CB8AC3E}">
        <p14:creationId xmlns:p14="http://schemas.microsoft.com/office/powerpoint/2010/main" val="123660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41CB-7637-59FE-0888-F7ED0E72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3426-AB42-0274-8ED1-97E472F843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Data structure for tabular data – columns and rows</a:t>
            </a:r>
          </a:p>
          <a:p>
            <a:pPr lvl="1"/>
            <a:r>
              <a:rPr lang="en-US" dirty="0"/>
              <a:t>Similar to spreadsheet, database table, .csv</a:t>
            </a:r>
          </a:p>
          <a:p>
            <a:r>
              <a:rPr lang="en-US" dirty="0"/>
              <a:t>Columns are represented by </a:t>
            </a:r>
            <a:r>
              <a:rPr lang="en-US" b="1" dirty="0"/>
              <a:t>Series</a:t>
            </a:r>
          </a:p>
          <a:p>
            <a:r>
              <a:rPr lang="en-US" dirty="0"/>
              <a:t>Rows are referenced by </a:t>
            </a:r>
            <a:r>
              <a:rPr lang="en-US" b="1" dirty="0"/>
              <a:t>Index</a:t>
            </a:r>
          </a:p>
          <a:p>
            <a:r>
              <a:rPr lang="en-US" dirty="0"/>
              <a:t>Can be created in many ways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607083-A755-3817-F789-845F67FE5D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6792" y="1825625"/>
            <a:ext cx="5181600" cy="347697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124081C-8CC1-3502-1245-4E34154E4672}"/>
              </a:ext>
            </a:extLst>
          </p:cNvPr>
          <p:cNvSpPr/>
          <p:nvPr/>
        </p:nvSpPr>
        <p:spPr>
          <a:xfrm>
            <a:off x="6839712" y="1825625"/>
            <a:ext cx="4514088" cy="2592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143C3-1969-C156-6791-93077A0684E3}"/>
              </a:ext>
            </a:extLst>
          </p:cNvPr>
          <p:cNvSpPr txBox="1"/>
          <p:nvPr/>
        </p:nvSpPr>
        <p:spPr>
          <a:xfrm>
            <a:off x="7013448" y="145629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Series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3E9E3C9-ED04-37CA-8E52-791D2C033CE0}"/>
              </a:ext>
            </a:extLst>
          </p:cNvPr>
          <p:cNvSpPr/>
          <p:nvPr/>
        </p:nvSpPr>
        <p:spPr>
          <a:xfrm>
            <a:off x="6364224" y="1955228"/>
            <a:ext cx="356616" cy="295510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544A9-CBE9-A2D2-E9CE-19022C325D46}"/>
              </a:ext>
            </a:extLst>
          </p:cNvPr>
          <p:cNvSpPr txBox="1"/>
          <p:nvPr/>
        </p:nvSpPr>
        <p:spPr>
          <a:xfrm>
            <a:off x="5855209" y="1539507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41325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FC45-5F3B-CCFE-DD28-245D4333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D72FD-79D1-1CD4-2742-AF5E88710C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Pass in a list, array, other </a:t>
            </a:r>
            <a:r>
              <a:rPr lang="en-US" dirty="0" err="1"/>
              <a:t>iterable</a:t>
            </a:r>
            <a:endParaRPr lang="en-US" dirty="0"/>
          </a:p>
          <a:p>
            <a:r>
              <a:rPr lang="en-US" dirty="0"/>
              <a:t>Optionally give it a name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60FD8DF-EC7E-FC90-4924-DFAD0BECFA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0031" y="950352"/>
            <a:ext cx="3658627" cy="52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CEF0-F4F7-C43E-25F1-538F16D3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CD97-C2AC-D06D-9C59-F8AD6098E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a 2-dimentional array</a:t>
            </a:r>
          </a:p>
          <a:p>
            <a:r>
              <a:rPr lang="en-US" dirty="0"/>
              <a:t>Columns are numbered 0-n by default</a:t>
            </a:r>
          </a:p>
          <a:p>
            <a:pPr lvl="1"/>
            <a:r>
              <a:rPr lang="en-US" dirty="0"/>
              <a:t>Optionally pass in names using </a:t>
            </a:r>
            <a:r>
              <a:rPr lang="en-US" b="1" dirty="0"/>
              <a:t>columns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4D84CC-9E9C-9042-A70F-F04A2090D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4680" y="777512"/>
            <a:ext cx="4735958" cy="53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7901-ABA5-0282-D385-033A3486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2DA5-1C90-B310-88B3-A27FAB58FF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multiple Series</a:t>
            </a:r>
          </a:p>
          <a:p>
            <a:r>
              <a:rPr lang="en-US" dirty="0"/>
              <a:t>Pass in a </a:t>
            </a:r>
            <a:r>
              <a:rPr lang="en-US" dirty="0" err="1"/>
              <a:t>dict</a:t>
            </a:r>
            <a:r>
              <a:rPr lang="en-US" dirty="0"/>
              <a:t> with column names as keys, and the series as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57CC5-7048-D219-19C8-F05EEADABB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119" y="1825625"/>
            <a:ext cx="39557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3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A7BE-44F2-63B7-F1F6-297C4D1B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BD12-3365-65B0-5E20-715A1E9D2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 err="1"/>
              <a:t>from_dict</a:t>
            </a:r>
            <a:r>
              <a:rPr lang="en-US" b="1" dirty="0"/>
              <a:t>()</a:t>
            </a:r>
          </a:p>
          <a:p>
            <a:r>
              <a:rPr lang="en-US" dirty="0"/>
              <a:t>Can skip creating series and create the </a:t>
            </a:r>
            <a:r>
              <a:rPr lang="en-US" dirty="0" err="1"/>
              <a:t>dataframe</a:t>
            </a:r>
            <a:r>
              <a:rPr lang="en-US" dirty="0"/>
              <a:t> directly from a </a:t>
            </a:r>
            <a:r>
              <a:rPr lang="en-US" dirty="0" err="1"/>
              <a:t>dict</a:t>
            </a:r>
            <a:r>
              <a:rPr lang="en-US" dirty="0"/>
              <a:t> of lists</a:t>
            </a:r>
          </a:p>
          <a:p>
            <a:r>
              <a:rPr lang="en-US" dirty="0"/>
              <a:t>If your data is arranged by rows, use </a:t>
            </a:r>
            <a:r>
              <a:rPr lang="en-US" b="1" dirty="0"/>
              <a:t>orient=‘index’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2F5349-7D05-06C9-D269-0DB7E6F9C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23587" y="366619"/>
            <a:ext cx="4704736" cy="6183792"/>
          </a:xfrm>
          <a:custGeom>
            <a:avLst/>
            <a:gdLst>
              <a:gd name="connsiteX0" fmla="*/ 0 w 4704736"/>
              <a:gd name="connsiteY0" fmla="*/ 0 h 6183792"/>
              <a:gd name="connsiteX1" fmla="*/ 4704736 w 4704736"/>
              <a:gd name="connsiteY1" fmla="*/ 0 h 6183792"/>
              <a:gd name="connsiteX2" fmla="*/ 4704736 w 4704736"/>
              <a:gd name="connsiteY2" fmla="*/ 5035661 h 6183792"/>
              <a:gd name="connsiteX3" fmla="*/ 1833716 w 4704736"/>
              <a:gd name="connsiteY3" fmla="*/ 5075536 h 6183792"/>
              <a:gd name="connsiteX4" fmla="*/ 1811191 w 4704736"/>
              <a:gd name="connsiteY4" fmla="*/ 6183792 h 6183792"/>
              <a:gd name="connsiteX5" fmla="*/ 0 w 4704736"/>
              <a:gd name="connsiteY5" fmla="*/ 6183792 h 61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4736" h="6183792">
                <a:moveTo>
                  <a:pt x="0" y="0"/>
                </a:moveTo>
                <a:lnTo>
                  <a:pt x="4704736" y="0"/>
                </a:lnTo>
                <a:lnTo>
                  <a:pt x="4704736" y="5035661"/>
                </a:lnTo>
                <a:lnTo>
                  <a:pt x="1833716" y="5075536"/>
                </a:lnTo>
                <a:lnTo>
                  <a:pt x="1811191" y="6183792"/>
                </a:lnTo>
                <a:lnTo>
                  <a:pt x="0" y="61837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735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7D53-868B-4546-A460-69DD4253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CB93-0314-EB43-1A82-0E24741156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 err="1"/>
              <a:t>from_records</a:t>
            </a:r>
            <a:r>
              <a:rPr lang="en-US" b="1" dirty="0"/>
              <a:t>()</a:t>
            </a:r>
          </a:p>
          <a:p>
            <a:r>
              <a:rPr lang="en-US" dirty="0"/>
              <a:t>Instead of a </a:t>
            </a:r>
            <a:r>
              <a:rPr lang="en-US" dirty="0" err="1"/>
              <a:t>dict</a:t>
            </a:r>
            <a:r>
              <a:rPr lang="en-US" dirty="0"/>
              <a:t> of lists, takes a list of </a:t>
            </a:r>
            <a:r>
              <a:rPr lang="en-US" dirty="0" err="1"/>
              <a:t>dicts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09F926-B84D-7E81-A5CE-5130789CF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7621" y="988142"/>
            <a:ext cx="5331224" cy="51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7076-764C-8E61-EBF1-25ED8D1C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</a:t>
            </a:r>
            <a:r>
              <a:rPr lang="en-US" dirty="0" err="1"/>
              <a:t>DataFrames</a:t>
            </a:r>
            <a:r>
              <a:rPr lang="en-US" dirty="0"/>
              <a:t> From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DBDAE-4F1A-6BD4-AD24-4770B85BC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often, the data you want to use is not realistic to type into the program.</a:t>
            </a:r>
          </a:p>
          <a:p>
            <a:r>
              <a:rPr lang="en-US" dirty="0"/>
              <a:t>Pandas provides tools to read data from a variety of formats:</a:t>
            </a:r>
          </a:p>
          <a:p>
            <a:pPr lvl="1"/>
            <a:r>
              <a:rPr lang="en-US" dirty="0"/>
              <a:t>CSV</a:t>
            </a:r>
          </a:p>
          <a:p>
            <a:pPr lvl="1"/>
            <a:r>
              <a:rPr lang="en-US" dirty="0"/>
              <a:t>Excel</a:t>
            </a:r>
          </a:p>
          <a:p>
            <a:pPr lvl="1"/>
            <a:r>
              <a:rPr lang="en-US" dirty="0"/>
              <a:t>SQL database</a:t>
            </a:r>
          </a:p>
          <a:p>
            <a:pPr lvl="1"/>
            <a:r>
              <a:rPr lang="en-US" dirty="0"/>
              <a:t>Many others… </a:t>
            </a:r>
            <a:r>
              <a:rPr lang="en-US" dirty="0">
                <a:hlinkClick r:id="rId2"/>
              </a:rPr>
              <a:t>https://pandas.pydata.org/docs/user_guide/io.html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42794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4963</TotalTime>
  <Words>976</Words>
  <Application>Microsoft Macintosh PowerPoint</Application>
  <PresentationFormat>Widescreen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Avenir Next LT Pro</vt:lpstr>
      <vt:lpstr>Calibri</vt:lpstr>
      <vt:lpstr>Tw Cen MT</vt:lpstr>
      <vt:lpstr>mbl</vt:lpstr>
      <vt:lpstr>Beginner Data Science Programming</vt:lpstr>
      <vt:lpstr>Pandas</vt:lpstr>
      <vt:lpstr>DataFrame</vt:lpstr>
      <vt:lpstr>Creating a Series</vt:lpstr>
      <vt:lpstr>Creating a DataFrame</vt:lpstr>
      <vt:lpstr>Creating a DataFrame</vt:lpstr>
      <vt:lpstr>Creating a DataFrame</vt:lpstr>
      <vt:lpstr>Creating a DataFrame</vt:lpstr>
      <vt:lpstr>Reading DataFrames From Files</vt:lpstr>
      <vt:lpstr>CSV</vt:lpstr>
      <vt:lpstr>CSV</vt:lpstr>
      <vt:lpstr>CSV</vt:lpstr>
      <vt:lpstr>CSV</vt:lpstr>
      <vt:lpstr>Excel</vt:lpstr>
      <vt:lpstr>Excel</vt:lpstr>
      <vt:lpstr>Excel</vt:lpstr>
      <vt:lpstr>SQL Database and Others</vt:lpstr>
      <vt:lpstr>Displaying DataFrames</vt:lpstr>
      <vt:lpstr>Describe</vt:lpstr>
      <vt:lpstr>Selecting Columns</vt:lpstr>
      <vt:lpstr>Selecting Rows</vt:lpstr>
      <vt:lpstr>loc</vt:lpstr>
      <vt:lpstr>iloc</vt:lpstr>
      <vt:lpstr>Filtering Rows</vt:lpstr>
      <vt:lpstr>Filtering Rows</vt:lpstr>
      <vt:lpstr>Filtering Rows</vt:lpstr>
      <vt:lpstr>Writing Dataframes To Files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Data Science Programming</dc:title>
  <dc:creator>Josh Baran</dc:creator>
  <cp:lastModifiedBy>Josh Baran</cp:lastModifiedBy>
  <cp:revision>5</cp:revision>
  <dcterms:created xsi:type="dcterms:W3CDTF">2022-05-20T14:32:10Z</dcterms:created>
  <dcterms:modified xsi:type="dcterms:W3CDTF">2022-08-03T14:01:02Z</dcterms:modified>
</cp:coreProperties>
</file>