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66" r:id="rId13"/>
    <p:sldId id="267" r:id="rId14"/>
    <p:sldId id="268" r:id="rId15"/>
    <p:sldId id="270" r:id="rId16"/>
    <p:sldId id="271" r:id="rId17"/>
    <p:sldId id="276" r:id="rId18"/>
    <p:sldId id="280" r:id="rId19"/>
    <p:sldId id="269" r:id="rId20"/>
    <p:sldId id="272" r:id="rId21"/>
    <p:sldId id="273" r:id="rId22"/>
    <p:sldId id="274" r:id="rId23"/>
    <p:sldId id="275" r:id="rId24"/>
    <p:sldId id="281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8"/>
    <p:restoredTop sz="96318"/>
  </p:normalViewPr>
  <p:slideViewPr>
    <p:cSldViewPr snapToGrid="0" snapToObjects="1">
      <p:cViewPr varScale="1">
        <p:scale>
          <a:sx n="263" d="100"/>
          <a:sy n="263" d="100"/>
        </p:scale>
        <p:origin x="220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FC49-AD30-C147-B497-232DD0B05607}" type="datetimeFigureOut">
              <a:rPr lang="en-US" smtClean="0"/>
              <a:t>8/17/23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E06F-FD67-8448-8FF9-196B66517A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32BFCE6-4AA8-2044-88D6-8D6CCBB8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4" y="6168483"/>
            <a:ext cx="2551612" cy="552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C81EFA-648C-5F46-A8B5-36E1F7121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299" y="515224"/>
            <a:ext cx="1595402" cy="12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9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FC49-AD30-C147-B497-232DD0B05607}" type="datetimeFigureOut">
              <a:rPr lang="en-US" smtClean="0"/>
              <a:t>8/17/23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E06F-FD67-8448-8FF9-196B66517A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5E92BEE-E1F9-0042-B57F-F7CA27A7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8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FC49-AD30-C147-B497-232DD0B05607}" type="datetimeFigureOut">
              <a:rPr lang="en-US" smtClean="0"/>
              <a:t>8/17/23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E06F-FD67-8448-8FF9-196B66517A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FC5E23A-81EA-1242-B6C8-69CA19E4D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8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FC49-AD30-C147-B497-232DD0B05607}" type="datetimeFigureOut">
              <a:rPr lang="en-US" smtClean="0"/>
              <a:t>8/17/23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E06F-FD67-8448-8FF9-196B66517A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CEB61B8-CBF0-A148-92BD-4051F2F8D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3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FC49-AD30-C147-B497-232DD0B05607}" type="datetimeFigureOut">
              <a:rPr lang="en-US" smtClean="0"/>
              <a:t>8/17/23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E06F-FD67-8448-8FF9-196B66517A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B3B6198-98CE-134D-B640-E33F60AEB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3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FC49-AD30-C147-B497-232DD0B05607}" type="datetimeFigureOut">
              <a:rPr lang="en-US" smtClean="0"/>
              <a:t>8/17/23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E06F-FD67-8448-8FF9-196B66517A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8A1D5F2-A8DC-124B-BBDE-8E099182D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1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FC49-AD30-C147-B497-232DD0B05607}" type="datetimeFigureOut">
              <a:rPr lang="en-US" smtClean="0"/>
              <a:t>8/17/23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E06F-FD67-8448-8FF9-196B66517AE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5BD1604-5B64-284B-893B-CBB8859E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1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FC49-AD30-C147-B497-232DD0B05607}" type="datetimeFigureOut">
              <a:rPr lang="en-US" smtClean="0"/>
              <a:t>8/17/23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E06F-FD67-8448-8FF9-196B66517A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E44DD33-D2D9-794F-A5B7-1AFB6AD8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8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FC49-AD30-C147-B497-232DD0B05607}" type="datetimeFigureOut">
              <a:rPr lang="en-US" smtClean="0"/>
              <a:t>8/17/23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E06F-FD67-8448-8FF9-196B66517AE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196F55C-F068-294B-93A7-6DE8EC629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3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FC49-AD30-C147-B497-232DD0B05607}" type="datetimeFigureOut">
              <a:rPr lang="en-US" smtClean="0"/>
              <a:t>8/17/23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E06F-FD67-8448-8FF9-196B66517A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873C708-53B0-B242-81E0-BCF54430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7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FC49-AD30-C147-B497-232DD0B05607}" type="datetimeFigureOut">
              <a:rPr lang="en-US" smtClean="0"/>
              <a:t>8/17/23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E06F-FD67-8448-8FF9-196B66517A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9E9F5A4-146C-F24A-96A2-7C728D229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8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880FC49-AD30-C147-B497-232DD0B05607}" type="datetimeFigureOut">
              <a:rPr lang="en-US" smtClean="0"/>
              <a:t>8/17/23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A46E06F-FD67-8448-8FF9-196B66517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8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9FA02-19FD-4C4F-A884-20451636D7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Beginner Data Science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2FAA0-E4A0-4844-B7A1-45CDDD861E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5. Flow Control</a:t>
            </a:r>
          </a:p>
        </p:txBody>
      </p:sp>
    </p:spTree>
    <p:extLst>
      <p:ext uri="{BB962C8B-B14F-4D97-AF65-F5344CB8AC3E}">
        <p14:creationId xmlns:p14="http://schemas.microsoft.com/office/powerpoint/2010/main" val="234377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878D-847C-2A63-6482-2AE74516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44493-767E-46A8-00B9-4694821369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Special case – defining a value conditionally</a:t>
            </a:r>
          </a:p>
          <a:p>
            <a:r>
              <a:rPr lang="en-US" dirty="0"/>
              <a:t>Take the first value if True, otherwise take the second value</a:t>
            </a:r>
          </a:p>
          <a:p>
            <a:r>
              <a:rPr lang="en-US" dirty="0"/>
              <a:t>Shorter and cleaner </a:t>
            </a:r>
            <a:r>
              <a:rPr lang="en-US"/>
              <a:t>than the “</a:t>
            </a:r>
            <a:r>
              <a:rPr lang="en-US" dirty="0"/>
              <a:t>normal” way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C32DAC-C076-EF64-AAB0-A2D0A39CE1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69150" y="2058194"/>
            <a:ext cx="31877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33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28A59-7FDD-FD4C-8E34-BB583F2B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BE4B0-0E61-4D45-9B7F-9EA5485F3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Looping - repeat running a block</a:t>
            </a:r>
          </a:p>
          <a:p>
            <a:r>
              <a:rPr lang="en-US" dirty="0"/>
              <a:t>Defined 2 ways:</a:t>
            </a:r>
          </a:p>
          <a:p>
            <a:pPr lvl="1"/>
            <a:r>
              <a:rPr lang="en-US" b="1" dirty="0"/>
              <a:t>while:</a:t>
            </a:r>
            <a:r>
              <a:rPr lang="en-US" dirty="0"/>
              <a:t> - keep repeating while a value is True</a:t>
            </a:r>
            <a:endParaRPr lang="en-US" b="1" dirty="0"/>
          </a:p>
          <a:p>
            <a:pPr lvl="1"/>
            <a:r>
              <a:rPr lang="en-US" b="1" dirty="0"/>
              <a:t>for:</a:t>
            </a:r>
            <a:r>
              <a:rPr lang="en-US" dirty="0"/>
              <a:t> - repeat a specified number of times</a:t>
            </a:r>
          </a:p>
        </p:txBody>
      </p:sp>
    </p:spTree>
    <p:extLst>
      <p:ext uri="{BB962C8B-B14F-4D97-AF65-F5344CB8AC3E}">
        <p14:creationId xmlns:p14="http://schemas.microsoft.com/office/powerpoint/2010/main" val="3133280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F316C-FE43-8649-98C5-7DF699D8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3F5A9-7BEA-F74F-8583-814D1B041F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while:</a:t>
            </a:r>
            <a:r>
              <a:rPr lang="en-US" dirty="0"/>
              <a:t> - similar to </a:t>
            </a:r>
            <a:r>
              <a:rPr lang="en-US" b="1" dirty="0"/>
              <a:t>if:</a:t>
            </a:r>
            <a:r>
              <a:rPr lang="en-US" dirty="0"/>
              <a:t> in that it checks a </a:t>
            </a:r>
            <a:r>
              <a:rPr lang="en-US" dirty="0" err="1"/>
              <a:t>boolean</a:t>
            </a:r>
            <a:r>
              <a:rPr lang="en-US" dirty="0"/>
              <a:t> value</a:t>
            </a:r>
          </a:p>
          <a:p>
            <a:pPr lvl="1"/>
            <a:r>
              <a:rPr lang="en-US" dirty="0"/>
              <a:t>Instead of running the block once, check again and keep repeating while the value stays True</a:t>
            </a:r>
          </a:p>
          <a:p>
            <a:pPr lvl="1"/>
            <a:r>
              <a:rPr lang="en-US" dirty="0"/>
              <a:t>When the value is false, skip to the line after the block</a:t>
            </a:r>
          </a:p>
          <a:p>
            <a:r>
              <a:rPr lang="en-US" dirty="0"/>
              <a:t>Common mistake: not updating the value to be checked</a:t>
            </a:r>
          </a:p>
          <a:p>
            <a:pPr lvl="1"/>
            <a:r>
              <a:rPr lang="en-US" dirty="0"/>
              <a:t>This will run forever – called </a:t>
            </a:r>
            <a:r>
              <a:rPr lang="en-US" b="1" dirty="0"/>
              <a:t>infinite loop</a:t>
            </a:r>
          </a:p>
          <a:p>
            <a:pPr lvl="1"/>
            <a:r>
              <a:rPr lang="en-US" dirty="0"/>
              <a:t>The program will need to be interrupted</a:t>
            </a:r>
          </a:p>
          <a:p>
            <a:pPr lvl="2"/>
            <a:r>
              <a:rPr lang="en-US" dirty="0"/>
              <a:t>If using </a:t>
            </a:r>
            <a:r>
              <a:rPr lang="en-US" dirty="0" err="1"/>
              <a:t>Jupyter</a:t>
            </a:r>
            <a:r>
              <a:rPr lang="en-US" dirty="0"/>
              <a:t> Notebook, stop the kernel</a:t>
            </a:r>
          </a:p>
          <a:p>
            <a:pPr lvl="2"/>
            <a:r>
              <a:rPr lang="en-US" dirty="0"/>
              <a:t>If on command line, press </a:t>
            </a:r>
            <a:r>
              <a:rPr lang="en-US" b="1" dirty="0"/>
              <a:t>control</a:t>
            </a:r>
            <a:r>
              <a:rPr lang="en-US" dirty="0"/>
              <a:t> and </a:t>
            </a:r>
            <a:r>
              <a:rPr lang="en-US" b="1" dirty="0"/>
              <a:t>c</a:t>
            </a:r>
            <a:r>
              <a:rPr lang="en-US" dirty="0"/>
              <a:t> keys together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4129BE-2AD7-0649-8024-0D65B98379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94258"/>
            <a:ext cx="5181600" cy="401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99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63F8E-1062-9E40-9778-CE90E1E12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36223-8EE6-4F48-89AA-A83C6D53C0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for/in:</a:t>
            </a:r>
            <a:r>
              <a:rPr lang="en-US" dirty="0"/>
              <a:t> - Repeat a block a specified number of times</a:t>
            </a:r>
          </a:p>
          <a:p>
            <a:r>
              <a:rPr lang="en-US" dirty="0"/>
              <a:t>Takes any </a:t>
            </a:r>
            <a:r>
              <a:rPr lang="en-US" b="1" dirty="0" err="1"/>
              <a:t>iterable</a:t>
            </a:r>
            <a:r>
              <a:rPr lang="en-US" i="1" dirty="0"/>
              <a:t> – </a:t>
            </a:r>
            <a:r>
              <a:rPr lang="en-US" dirty="0"/>
              <a:t>something that has multiple items that can be processed one-by-one</a:t>
            </a:r>
          </a:p>
          <a:p>
            <a:pPr lvl="1"/>
            <a:r>
              <a:rPr lang="en-US" dirty="0"/>
              <a:t>list, tuple, dictionary, set</a:t>
            </a:r>
          </a:p>
          <a:p>
            <a:pPr lvl="1"/>
            <a:r>
              <a:rPr lang="en-US" dirty="0"/>
              <a:t>generator – acts like a list, but the values are not actually in memory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FC4CB8-EA05-AC42-BCC5-8CC934C222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86852" y="1825625"/>
            <a:ext cx="17522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16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01484-A2CC-5845-B14B-BB3CF13BB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 With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22875-AB6E-4048-994C-BAA932FF2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1195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Looping over a dictionary has some special cases</a:t>
            </a:r>
          </a:p>
          <a:p>
            <a:pPr lvl="1"/>
            <a:r>
              <a:rPr lang="en-US" dirty="0"/>
              <a:t>Looping directly just returns the keys</a:t>
            </a:r>
          </a:p>
          <a:p>
            <a:pPr lvl="2"/>
            <a:r>
              <a:rPr lang="en-US" dirty="0"/>
              <a:t>Can also explicitly get the keys using </a:t>
            </a:r>
            <a:r>
              <a:rPr lang="en-US" b="1" dirty="0"/>
              <a:t>.keys()</a:t>
            </a:r>
            <a:endParaRPr lang="en-US" dirty="0"/>
          </a:p>
          <a:p>
            <a:pPr lvl="1"/>
            <a:r>
              <a:rPr lang="en-US" dirty="0"/>
              <a:t>Using </a:t>
            </a:r>
            <a:r>
              <a:rPr lang="en-US" b="1" dirty="0"/>
              <a:t>.values()</a:t>
            </a:r>
            <a:r>
              <a:rPr lang="en-US" dirty="0"/>
              <a:t> returns just the values</a:t>
            </a:r>
          </a:p>
          <a:p>
            <a:pPr lvl="1"/>
            <a:r>
              <a:rPr lang="en-US" dirty="0"/>
              <a:t>To return both, there are two ways:</a:t>
            </a:r>
          </a:p>
          <a:p>
            <a:pPr lvl="2"/>
            <a:r>
              <a:rPr lang="en-US" dirty="0"/>
              <a:t>Index into the </a:t>
            </a:r>
            <a:r>
              <a:rPr lang="en-US" dirty="0" err="1"/>
              <a:t>dict</a:t>
            </a:r>
            <a:r>
              <a:rPr lang="en-US" dirty="0"/>
              <a:t> during the loop</a:t>
            </a:r>
          </a:p>
          <a:p>
            <a:pPr lvl="2"/>
            <a:r>
              <a:rPr lang="en-US" dirty="0"/>
              <a:t>Loop over </a:t>
            </a:r>
            <a:r>
              <a:rPr lang="en-US" b="1" dirty="0"/>
              <a:t>.items()</a:t>
            </a:r>
            <a:r>
              <a:rPr lang="en-US" dirty="0"/>
              <a:t> which returns tuples containing key &amp; value</a:t>
            </a:r>
          </a:p>
          <a:p>
            <a:pPr lvl="1"/>
            <a:r>
              <a:rPr lang="en-US" dirty="0"/>
              <a:t>Tuple unpacking also works while looping</a:t>
            </a:r>
          </a:p>
          <a:p>
            <a:pPr lvl="1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931762-48D9-1F4F-8C0F-893CDF44EE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27367" y="702765"/>
            <a:ext cx="1850924" cy="547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2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7715A-5554-6B43-BA58-57B194118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Loop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808DF-19B4-AE4E-98FA-4B4FB2BD1E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break</a:t>
            </a:r>
            <a:r>
              <a:rPr lang="en-US" dirty="0"/>
              <a:t> – stop looping without finishing</a:t>
            </a:r>
          </a:p>
          <a:p>
            <a:r>
              <a:rPr lang="en-US" dirty="0"/>
              <a:t>Breaks current loop only</a:t>
            </a:r>
          </a:p>
          <a:p>
            <a:r>
              <a:rPr lang="en-US" dirty="0"/>
              <a:t>To break outer loop, you need to do another break statement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ABA597-8BEF-05E8-0DC0-FCA9B2A99D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86182" y="150489"/>
            <a:ext cx="1874743" cy="60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01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C6695-E03A-374B-8264-591FB6AE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Loop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C31B1-C0FE-B942-A675-AE993D7200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continue </a:t>
            </a:r>
            <a:r>
              <a:rPr lang="en-US" dirty="0"/>
              <a:t>– stop the current loop iteration and continue with the next item</a:t>
            </a:r>
          </a:p>
          <a:p>
            <a:r>
              <a:rPr lang="en-US" dirty="0"/>
              <a:t>Like break, also only operates on current loop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946EC6-7F89-E745-AB76-4A8DBF9433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12692" y="840385"/>
            <a:ext cx="2085671" cy="533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7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DF2AA-40F4-DE77-E28A-9CD63351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over multiple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D6D7-3263-A162-77C7-9BC11C4655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zip() </a:t>
            </a:r>
            <a:r>
              <a:rPr lang="en-US" dirty="0"/>
              <a:t>- Combines multiple lists into one list of tuples, with one item from each list in order</a:t>
            </a:r>
          </a:p>
          <a:p>
            <a:r>
              <a:rPr lang="en-US"/>
              <a:t>Can unpack directly in the loop</a:t>
            </a:r>
            <a:endParaRPr lang="en-US" dirty="0"/>
          </a:p>
          <a:p>
            <a:r>
              <a:rPr lang="en-US" dirty="0"/>
              <a:t>Lists should be the same length</a:t>
            </a:r>
          </a:p>
          <a:p>
            <a:pPr lvl="1"/>
            <a:r>
              <a:rPr lang="en-US" dirty="0"/>
              <a:t>If not, it will stop when it reaches the end of the shortest one</a:t>
            </a:r>
          </a:p>
          <a:p>
            <a:r>
              <a:rPr lang="en-US" dirty="0"/>
              <a:t>You can use any number of lists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E9EF42-0816-3142-58E2-1B2D129EF4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49228" y="1622425"/>
            <a:ext cx="36367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70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0A6A-D8E1-D243-BD22-A3F615D0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with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ED5A3-B23C-704B-5A08-CFC8D9EC07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enumerate()</a:t>
            </a:r>
            <a:r>
              <a:rPr lang="en-US" dirty="0"/>
              <a:t> – generate tuples containing the index and value</a:t>
            </a:r>
          </a:p>
          <a:p>
            <a:r>
              <a:rPr lang="en-US" dirty="0"/>
              <a:t>Useful for when you need to know the position and not just the values</a:t>
            </a:r>
          </a:p>
          <a:p>
            <a:r>
              <a:rPr lang="en-US" dirty="0"/>
              <a:t>Example: print every 3</a:t>
            </a:r>
            <a:r>
              <a:rPr lang="en-US" baseline="30000" dirty="0"/>
              <a:t>rd</a:t>
            </a:r>
            <a:r>
              <a:rPr lang="en-US" dirty="0"/>
              <a:t> word of a sentence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CF623F-EEE2-9FE4-2C6F-B42373C5FE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1954124"/>
            <a:ext cx="5571177" cy="38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05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3EC9-4FF9-B142-AF01-CD167437A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29EA6-71F1-924E-B8B7-391B281FA0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special type of </a:t>
            </a:r>
            <a:r>
              <a:rPr lang="en-US" b="1" dirty="0"/>
              <a:t>for</a:t>
            </a:r>
            <a:r>
              <a:rPr lang="en-US" dirty="0"/>
              <a:t> loop used to build lists</a:t>
            </a:r>
          </a:p>
          <a:p>
            <a:r>
              <a:rPr lang="en-US" dirty="0"/>
              <a:t>Can use any single expression</a:t>
            </a:r>
          </a:p>
          <a:p>
            <a:r>
              <a:rPr lang="en-US" dirty="0"/>
              <a:t>Can use a conditional</a:t>
            </a:r>
          </a:p>
          <a:p>
            <a:r>
              <a:rPr lang="en-US" dirty="0"/>
              <a:t>Really just shortcut for regular </a:t>
            </a:r>
            <a:r>
              <a:rPr lang="en-US" b="1" dirty="0"/>
              <a:t>for</a:t>
            </a:r>
            <a:r>
              <a:rPr lang="en-US" dirty="0"/>
              <a:t> loop with append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0F8A80-FD86-274C-9039-4DF1D094B7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96712" y="1077351"/>
            <a:ext cx="2968088" cy="50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5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1A17A-824E-2641-9197-85ABE048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Flow Control?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3A864-AC12-7C42-A9DC-3AA44B784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Commands used to </a:t>
            </a:r>
            <a:r>
              <a:rPr lang="en-US" b="1" dirty="0"/>
              <a:t>control</a:t>
            </a:r>
            <a:r>
              <a:rPr lang="en-US" dirty="0"/>
              <a:t> the </a:t>
            </a:r>
            <a:r>
              <a:rPr lang="en-US" b="1" dirty="0"/>
              <a:t>flow</a:t>
            </a:r>
            <a:r>
              <a:rPr lang="en-US" dirty="0"/>
              <a:t> of the program</a:t>
            </a:r>
          </a:p>
          <a:p>
            <a:pPr lvl="1"/>
            <a:r>
              <a:rPr lang="en-US" dirty="0"/>
              <a:t>Telling the computer what to do next</a:t>
            </a:r>
          </a:p>
          <a:p>
            <a:r>
              <a:rPr lang="en-US" dirty="0"/>
              <a:t>5 types:</a:t>
            </a:r>
          </a:p>
          <a:p>
            <a:pPr lvl="1"/>
            <a:r>
              <a:rPr lang="en-US" dirty="0"/>
              <a:t>Normal flow</a:t>
            </a:r>
          </a:p>
          <a:p>
            <a:pPr lvl="2"/>
            <a:r>
              <a:rPr lang="en-US" dirty="0"/>
              <a:t>Go to the next line down</a:t>
            </a:r>
          </a:p>
          <a:p>
            <a:pPr lvl="1"/>
            <a:r>
              <a:rPr lang="en-US" dirty="0"/>
              <a:t>Conditional</a:t>
            </a:r>
          </a:p>
          <a:p>
            <a:pPr lvl="2"/>
            <a:r>
              <a:rPr lang="en-US" dirty="0"/>
              <a:t>Go to one of two lines based on a </a:t>
            </a:r>
            <a:r>
              <a:rPr lang="en-US" dirty="0" err="1"/>
              <a:t>boolean</a:t>
            </a:r>
            <a:r>
              <a:rPr lang="en-US" dirty="0"/>
              <a:t> value (True/False)</a:t>
            </a:r>
          </a:p>
          <a:p>
            <a:pPr lvl="1"/>
            <a:r>
              <a:rPr lang="en-US" dirty="0"/>
              <a:t>Looping</a:t>
            </a:r>
          </a:p>
          <a:p>
            <a:pPr lvl="2"/>
            <a:r>
              <a:rPr lang="en-US" dirty="0"/>
              <a:t>Repeat running the same group of lines</a:t>
            </a:r>
          </a:p>
          <a:p>
            <a:pPr lvl="1"/>
            <a:r>
              <a:rPr lang="en-US" dirty="0"/>
              <a:t>Error Handling</a:t>
            </a:r>
          </a:p>
          <a:p>
            <a:pPr lvl="2"/>
            <a:r>
              <a:rPr lang="en-US" dirty="0"/>
              <a:t>Go here if an error occurs</a:t>
            </a:r>
          </a:p>
          <a:p>
            <a:pPr lvl="1"/>
            <a:r>
              <a:rPr lang="en-US" dirty="0"/>
              <a:t>”With” block</a:t>
            </a:r>
          </a:p>
          <a:p>
            <a:pPr lvl="2"/>
            <a:r>
              <a:rPr lang="en-US" dirty="0"/>
              <a:t>Used with “closeable” objects to automatically ensure they are closed when finished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18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F3562-AE1E-D449-B666-F8B1F524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Comprehensions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967EF-81B3-4843-9A4D-E91F5D9800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Comprehensions can also be used for </a:t>
            </a:r>
            <a:r>
              <a:rPr lang="en-US" dirty="0" err="1"/>
              <a:t>dict</a:t>
            </a:r>
            <a:r>
              <a:rPr lang="en-US" dirty="0"/>
              <a:t>, set, tuple</a:t>
            </a:r>
          </a:p>
          <a:p>
            <a:r>
              <a:rPr lang="en-US" dirty="0"/>
              <a:t>Notes:</a:t>
            </a:r>
          </a:p>
          <a:p>
            <a:pPr lvl="1"/>
            <a:r>
              <a:rPr lang="en-US" dirty="0" err="1"/>
              <a:t>dict</a:t>
            </a:r>
            <a:r>
              <a:rPr lang="en-US" dirty="0"/>
              <a:t> – you need to specify both key and value</a:t>
            </a:r>
          </a:p>
          <a:p>
            <a:pPr lvl="1"/>
            <a:r>
              <a:rPr lang="en-US" dirty="0"/>
              <a:t>tuple – it actually creates a generator object</a:t>
            </a:r>
          </a:p>
          <a:p>
            <a:pPr lvl="2"/>
            <a:r>
              <a:rPr lang="en-US" dirty="0"/>
              <a:t>Loop over the generator to expand the values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76CAE0-8589-6D49-B262-141738CC23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0511"/>
            <a:ext cx="5181600" cy="34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55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750C5-7A20-5B41-A179-B30D215B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99E0B-4031-ED4D-805B-56D72BF80B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Normally when an error occurs, also called </a:t>
            </a:r>
            <a:r>
              <a:rPr lang="en-US" b="1" dirty="0"/>
              <a:t>exception</a:t>
            </a:r>
            <a:r>
              <a:rPr lang="en-US" dirty="0"/>
              <a:t>, the program quits</a:t>
            </a:r>
          </a:p>
          <a:p>
            <a:r>
              <a:rPr lang="en-US" dirty="0"/>
              <a:t>Instead, you can have code handle the error and the program can continue</a:t>
            </a:r>
          </a:p>
          <a:p>
            <a:r>
              <a:rPr lang="en-US" dirty="0"/>
              <a:t>Uses 4 parts:</a:t>
            </a:r>
          </a:p>
          <a:p>
            <a:pPr lvl="1"/>
            <a:r>
              <a:rPr lang="en-US" b="1" dirty="0"/>
              <a:t>try:</a:t>
            </a:r>
            <a:r>
              <a:rPr lang="en-US" dirty="0"/>
              <a:t> - the block that can cause the error</a:t>
            </a:r>
          </a:p>
          <a:p>
            <a:pPr lvl="1"/>
            <a:r>
              <a:rPr lang="en-US" b="1" dirty="0"/>
              <a:t>except:</a:t>
            </a:r>
            <a:r>
              <a:rPr lang="en-US" dirty="0"/>
              <a:t> - the block that runs when an error occurs</a:t>
            </a:r>
          </a:p>
          <a:p>
            <a:pPr lvl="1"/>
            <a:r>
              <a:rPr lang="en-US" b="1" dirty="0"/>
              <a:t>else:</a:t>
            </a:r>
            <a:r>
              <a:rPr lang="en-US" dirty="0"/>
              <a:t> - optional - a block that runs after try, only if no errors occur</a:t>
            </a:r>
          </a:p>
          <a:p>
            <a:pPr lvl="1"/>
            <a:r>
              <a:rPr lang="en-US" b="1" dirty="0"/>
              <a:t>finally:</a:t>
            </a:r>
            <a:r>
              <a:rPr lang="en-US" dirty="0"/>
              <a:t> - optional - a block that always runs at the end, whether an error occurs or not</a:t>
            </a:r>
          </a:p>
          <a:p>
            <a:r>
              <a:rPr lang="en-US" dirty="0"/>
              <a:t>Flow continues normally afterwards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C377A7E2-75BB-B74D-BE03-0C46C9170E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2780" y="871032"/>
            <a:ext cx="4268364" cy="53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60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569E-6B1D-C144-821D-E3CF3BC4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E9E7E-381E-4847-93E5-888CDB3883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Information about the error can optionally be used</a:t>
            </a:r>
          </a:p>
          <a:p>
            <a:r>
              <a:rPr lang="en-US" dirty="0"/>
              <a:t>Different types of errors can be handled differently using multiple </a:t>
            </a:r>
            <a:r>
              <a:rPr lang="en-US" b="1" dirty="0"/>
              <a:t>except:</a:t>
            </a:r>
            <a:r>
              <a:rPr lang="en-US" dirty="0"/>
              <a:t> blocks</a:t>
            </a:r>
          </a:p>
          <a:p>
            <a:r>
              <a:rPr lang="en-US" b="1" dirty="0"/>
              <a:t>Exception</a:t>
            </a:r>
            <a:r>
              <a:rPr lang="en-US" dirty="0"/>
              <a:t> matches any error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F662C2-DDCC-5D4B-8B67-C7E03A209D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4997" y="1533236"/>
            <a:ext cx="5481120" cy="464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91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9BA1-2A74-5A4C-9BD5-B71836B4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47FE5-6FB5-B148-840D-0B7FC7624D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Order matters – it checks top to bottom and runs the first one that matches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3CAC63-39E0-3E4C-9384-5E3E811356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16387"/>
            <a:ext cx="5181600" cy="296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5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63902-4CEB-27B6-3056-A5A1437C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 Error Handling With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4BC40-8212-B161-F079-7CDECBFC09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Handling errors inside loops lets the program continue and try again</a:t>
            </a:r>
          </a:p>
          <a:p>
            <a:r>
              <a:rPr lang="en-US" dirty="0"/>
              <a:t>Useful for validating user input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A8847CE-88E4-A8B4-51BD-F4681E2E24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61552" y="1304724"/>
            <a:ext cx="4934046" cy="5469461"/>
          </a:xfrm>
          <a:custGeom>
            <a:avLst/>
            <a:gdLst>
              <a:gd name="connsiteX0" fmla="*/ 0 w 4395287"/>
              <a:gd name="connsiteY0" fmla="*/ 0 h 4872239"/>
              <a:gd name="connsiteX1" fmla="*/ 4395287 w 4395287"/>
              <a:gd name="connsiteY1" fmla="*/ 0 h 4872239"/>
              <a:gd name="connsiteX2" fmla="*/ 4395287 w 4395287"/>
              <a:gd name="connsiteY2" fmla="*/ 3722797 h 4872239"/>
              <a:gd name="connsiteX3" fmla="*/ 2088401 w 4395287"/>
              <a:gd name="connsiteY3" fmla="*/ 3736080 h 4872239"/>
              <a:gd name="connsiteX4" fmla="*/ 2113648 w 4395287"/>
              <a:gd name="connsiteY4" fmla="*/ 4872239 h 4872239"/>
              <a:gd name="connsiteX5" fmla="*/ 0 w 4395287"/>
              <a:gd name="connsiteY5" fmla="*/ 4872239 h 487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5287" h="4872239">
                <a:moveTo>
                  <a:pt x="0" y="0"/>
                </a:moveTo>
                <a:lnTo>
                  <a:pt x="4395287" y="0"/>
                </a:lnTo>
                <a:lnTo>
                  <a:pt x="4395287" y="3722797"/>
                </a:lnTo>
                <a:lnTo>
                  <a:pt x="2088401" y="3736080"/>
                </a:lnTo>
                <a:lnTo>
                  <a:pt x="2113648" y="4872239"/>
                </a:lnTo>
                <a:lnTo>
                  <a:pt x="0" y="487223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5510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77BD5-34C4-8B38-4A00-02529CE0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– Continue Improving Gas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A1DD8-E7C1-E334-50A0-3320F4A94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loops to enter the info instead of multiple input lines</a:t>
            </a:r>
          </a:p>
          <a:p>
            <a:r>
              <a:rPr lang="en-US" dirty="0"/>
              <a:t>Let the user choose how many cars and trips</a:t>
            </a:r>
          </a:p>
          <a:p>
            <a:r>
              <a:rPr lang="en-US" dirty="0"/>
              <a:t>In addition to distance and gas, also input a car number</a:t>
            </a:r>
          </a:p>
          <a:p>
            <a:pPr lvl="1"/>
            <a:r>
              <a:rPr lang="en-US" dirty="0"/>
              <a:t>Should be non-sequential e.g. 15, 9, 21,… like entrants in a race</a:t>
            </a:r>
          </a:p>
          <a:p>
            <a:r>
              <a:rPr lang="en-US" dirty="0"/>
              <a:t>Print a message saying which car had the best mileage</a:t>
            </a:r>
          </a:p>
          <a:p>
            <a:r>
              <a:rPr lang="en-US" dirty="0"/>
              <a:t>Optional Bonus items:</a:t>
            </a:r>
          </a:p>
          <a:p>
            <a:pPr lvl="1"/>
            <a:r>
              <a:rPr lang="en-US" dirty="0"/>
              <a:t>Handle the error if a user enters non-numeric values, and ask again</a:t>
            </a:r>
          </a:p>
          <a:p>
            <a:pPr lvl="1"/>
            <a:r>
              <a:rPr lang="en-US" dirty="0"/>
              <a:t>If multiple cars tie for the best, print them all</a:t>
            </a:r>
          </a:p>
          <a:p>
            <a:r>
              <a:rPr lang="en-US" dirty="0"/>
              <a:t>NOTE: </a:t>
            </a:r>
            <a:r>
              <a:rPr lang="en-US"/>
              <a:t>No Class next week (8/24/2023)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3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A628-0F11-A14C-AEAF-67E54CCD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B900C-BF57-7D49-984A-6BA2BCC7C4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Normally, the computer just goes to the next line of code</a:t>
            </a:r>
          </a:p>
          <a:p>
            <a:r>
              <a:rPr lang="en-US" dirty="0"/>
              <a:t>It continues going to the next line until:</a:t>
            </a:r>
          </a:p>
          <a:p>
            <a:pPr lvl="1"/>
            <a:r>
              <a:rPr lang="en-US" dirty="0"/>
              <a:t>It reaches a conditional or loop statement</a:t>
            </a:r>
          </a:p>
          <a:p>
            <a:pPr lvl="1"/>
            <a:r>
              <a:rPr lang="en-US" dirty="0"/>
              <a:t>It reaches the end of the program</a:t>
            </a:r>
          </a:p>
          <a:p>
            <a:pPr lvl="2"/>
            <a:r>
              <a:rPr lang="en-US" dirty="0"/>
              <a:t>The computer stops running the program</a:t>
            </a:r>
          </a:p>
          <a:p>
            <a:pPr lvl="1"/>
            <a:r>
              <a:rPr lang="en-US" dirty="0"/>
              <a:t>It experiences an error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118B3F-5551-EC4B-8C9F-C03089A012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78187"/>
            <a:ext cx="5181600" cy="304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7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A7AE-0D1F-9447-9660-5D8D0A3D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838EF-8E5A-5543-A23A-CFCCA72384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Choose the next line based on a </a:t>
            </a:r>
            <a:r>
              <a:rPr lang="en-US" dirty="0" err="1"/>
              <a:t>boolean</a:t>
            </a:r>
            <a:r>
              <a:rPr lang="en-US" dirty="0"/>
              <a:t> value</a:t>
            </a:r>
          </a:p>
          <a:p>
            <a:r>
              <a:rPr lang="en-US" dirty="0"/>
              <a:t>Defined using </a:t>
            </a:r>
            <a:r>
              <a:rPr lang="en-US" b="1" dirty="0"/>
              <a:t>if:</a:t>
            </a:r>
            <a:r>
              <a:rPr lang="en-US" dirty="0"/>
              <a:t> and indentation</a:t>
            </a:r>
          </a:p>
          <a:p>
            <a:r>
              <a:rPr lang="en-US" dirty="0"/>
              <a:t>Typically, indent is 4 spaces</a:t>
            </a:r>
          </a:p>
          <a:p>
            <a:pPr lvl="1"/>
            <a:r>
              <a:rPr lang="en-US" dirty="0"/>
              <a:t>Can use any number, but it is best to keep it the same so the program is easier to read</a:t>
            </a:r>
          </a:p>
          <a:p>
            <a:pPr lvl="1"/>
            <a:r>
              <a:rPr lang="en-US" dirty="0"/>
              <a:t>Most code editors show this to encourage good practice</a:t>
            </a:r>
          </a:p>
          <a:p>
            <a:pPr lvl="1"/>
            <a:r>
              <a:rPr lang="en-US" dirty="0"/>
              <a:t>Most editors also convert a tab character to 4 spaces for convenience</a:t>
            </a:r>
          </a:p>
          <a:p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7FEAA4-9530-5FB7-9168-F5F51F1DF6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9450" y="2159794"/>
            <a:ext cx="34671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0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6FFEB-A2A1-3643-A56C-33DEB44B5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1E054-FA04-6D43-90E6-4BAFC160EC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 far, we’ve just run code when the value is True</a:t>
            </a:r>
          </a:p>
          <a:p>
            <a:r>
              <a:rPr lang="en-US" b="1" dirty="0"/>
              <a:t>else:</a:t>
            </a:r>
            <a:r>
              <a:rPr lang="en-US" dirty="0"/>
              <a:t> - code to run when the value is False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9C3B26-82CB-2122-60D0-E6254E4102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2554" y="1151051"/>
            <a:ext cx="3350608" cy="502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FD3D-1D4F-DE4D-85AD-376F08515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AB5DD-9DFF-734D-B56A-7DEEDA872E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if we want more than 2 choices?</a:t>
            </a:r>
          </a:p>
          <a:p>
            <a:r>
              <a:rPr lang="en-US" b="1" dirty="0" err="1"/>
              <a:t>elif</a:t>
            </a:r>
            <a:r>
              <a:rPr lang="en-US" b="1" dirty="0"/>
              <a:t>:</a:t>
            </a:r>
            <a:r>
              <a:rPr lang="en-US" dirty="0"/>
              <a:t> - (short for “</a:t>
            </a:r>
            <a:r>
              <a:rPr lang="en-US" b="1" dirty="0"/>
              <a:t>el</a:t>
            </a:r>
            <a:r>
              <a:rPr lang="en-US" dirty="0"/>
              <a:t>se </a:t>
            </a:r>
            <a:r>
              <a:rPr lang="en-US" b="1" dirty="0"/>
              <a:t>if</a:t>
            </a:r>
            <a:r>
              <a:rPr lang="en-US" dirty="0"/>
              <a:t>”)go here when previous value was False, but check another value and decide again</a:t>
            </a:r>
          </a:p>
          <a:p>
            <a:r>
              <a:rPr lang="en-US" dirty="0"/>
              <a:t>Can use as many </a:t>
            </a:r>
            <a:r>
              <a:rPr lang="en-US" b="1" dirty="0" err="1"/>
              <a:t>elif</a:t>
            </a:r>
            <a:r>
              <a:rPr lang="en-US" dirty="0"/>
              <a:t> checks as needed for any number of cases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05AADD-D1BA-2346-86CC-F80984A2BA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8519" y="1825625"/>
            <a:ext cx="37689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8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D6C6-73B5-DD41-9F52-2DF504645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1AF01-63A3-4A43-8E8C-DD7A1A45FA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Why not just use lots of regular </a:t>
            </a:r>
            <a:r>
              <a:rPr lang="en-US" b="1" dirty="0"/>
              <a:t>if:</a:t>
            </a:r>
            <a:r>
              <a:rPr lang="en-US" dirty="0"/>
              <a:t> statements?</a:t>
            </a:r>
          </a:p>
          <a:p>
            <a:pPr>
              <a:lnSpc>
                <a:spcPct val="100000"/>
              </a:lnSpc>
            </a:pPr>
            <a:r>
              <a:rPr lang="en-US" dirty="0"/>
              <a:t>When using regular </a:t>
            </a:r>
            <a:r>
              <a:rPr lang="en-US" b="1" dirty="0"/>
              <a:t>if:</a:t>
            </a:r>
            <a:r>
              <a:rPr lang="en-US" dirty="0"/>
              <a:t>, all checks are run every time</a:t>
            </a:r>
          </a:p>
          <a:p>
            <a:r>
              <a:rPr lang="en-US" dirty="0"/>
              <a:t>When using </a:t>
            </a:r>
            <a:r>
              <a:rPr lang="en-US" b="1" dirty="0" err="1"/>
              <a:t>elif</a:t>
            </a:r>
            <a:r>
              <a:rPr lang="en-US" b="1" dirty="0"/>
              <a:t>:</a:t>
            </a:r>
            <a:r>
              <a:rPr lang="en-US" dirty="0"/>
              <a:t> the computer will stop checking once it reaches a True value</a:t>
            </a:r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3C0752-3AF8-A742-909D-E562CD0FAB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05347" y="1825625"/>
            <a:ext cx="33153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3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782A-6EAC-BC47-863A-C16AC2EE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90B5D-435A-0344-B19D-99D9B2947D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Multiple lines can be run from one condition check</a:t>
            </a:r>
          </a:p>
          <a:p>
            <a:pPr lvl="1"/>
            <a:r>
              <a:rPr lang="en-US" dirty="0"/>
              <a:t>This is called a </a:t>
            </a:r>
            <a:r>
              <a:rPr lang="en-US" b="1" dirty="0"/>
              <a:t>block</a:t>
            </a:r>
            <a:endParaRPr lang="en-US" dirty="0"/>
          </a:p>
          <a:p>
            <a:r>
              <a:rPr lang="en-US" dirty="0"/>
              <a:t>The flow continues as long as the same indentation level continues</a:t>
            </a:r>
          </a:p>
          <a:p>
            <a:r>
              <a:rPr lang="en-US" dirty="0"/>
              <a:t>When indentation goes back to the previous level, normal flow continues</a:t>
            </a:r>
          </a:p>
          <a:p>
            <a:r>
              <a:rPr lang="en-US" dirty="0"/>
              <a:t>When False, the flow skips the whole block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4969C4-8177-9045-A0BF-4238DA2A2A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83500" y="1153954"/>
            <a:ext cx="2578100" cy="489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3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5AE94-B989-8740-8D0F-3C75C28A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39475-AC8F-F640-AF8C-6170F51DC4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can do another conditional inside a conditional</a:t>
            </a:r>
          </a:p>
          <a:p>
            <a:r>
              <a:rPr lang="en-US" dirty="0"/>
              <a:t>Indent additional 4 spaces</a:t>
            </a:r>
          </a:p>
          <a:p>
            <a:r>
              <a:rPr lang="en-US" dirty="0"/>
              <a:t>Same rules apply at every level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36D817-558D-304E-B221-1654808AE0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89800" y="2375694"/>
            <a:ext cx="2946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80147"/>
      </p:ext>
    </p:extLst>
  </p:cSld>
  <p:clrMapOvr>
    <a:masterClrMapping/>
  </p:clrMapOvr>
</p:sld>
</file>

<file path=ppt/theme/theme1.xml><?xml version="1.0" encoding="utf-8"?>
<a:theme xmlns:a="http://schemas.openxmlformats.org/drawingml/2006/main" name="mbl">
  <a:themeElements>
    <a:clrScheme name="myblendedlearning">
      <a:dk1>
        <a:srgbClr val="000000"/>
      </a:dk1>
      <a:lt1>
        <a:srgbClr val="FFFFFF"/>
      </a:lt1>
      <a:dk2>
        <a:srgbClr val="021689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94A7B7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l" id="{3D80533A-24CA-2846-8A39-E36C07FBE321}" vid="{CA4A00CD-2934-D54C-B13B-DCA0DDE3A1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mbl</Template>
  <TotalTime>5854</TotalTime>
  <Words>1133</Words>
  <Application>Microsoft Macintosh PowerPoint</Application>
  <PresentationFormat>Widescreen</PresentationFormat>
  <Paragraphs>139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Avenir Next LT Pro</vt:lpstr>
      <vt:lpstr>Calibri</vt:lpstr>
      <vt:lpstr>Tw Cen MT</vt:lpstr>
      <vt:lpstr>mbl</vt:lpstr>
      <vt:lpstr>Beginner Data Science Programming</vt:lpstr>
      <vt:lpstr>What is Flow Control?</vt:lpstr>
      <vt:lpstr>Normal Flow</vt:lpstr>
      <vt:lpstr>Conditional Flow</vt:lpstr>
      <vt:lpstr>Conditional Flow</vt:lpstr>
      <vt:lpstr>Conditional Flow</vt:lpstr>
      <vt:lpstr>Conditional Flow</vt:lpstr>
      <vt:lpstr>Conditional Flow</vt:lpstr>
      <vt:lpstr>Conditional Flow</vt:lpstr>
      <vt:lpstr>Conditional Flow</vt:lpstr>
      <vt:lpstr>Loops</vt:lpstr>
      <vt:lpstr>While Loop</vt:lpstr>
      <vt:lpstr>For Loop</vt:lpstr>
      <vt:lpstr>For Loop With Dictionary</vt:lpstr>
      <vt:lpstr>Special Loop Statements</vt:lpstr>
      <vt:lpstr>Special Loop Statements</vt:lpstr>
      <vt:lpstr>Loop over multiple lists</vt:lpstr>
      <vt:lpstr>Loop with index</vt:lpstr>
      <vt:lpstr>List Comprehension</vt:lpstr>
      <vt:lpstr>Other Comprehensions</vt:lpstr>
      <vt:lpstr>Error Handling</vt:lpstr>
      <vt:lpstr>Error Handling</vt:lpstr>
      <vt:lpstr>Error Handling</vt:lpstr>
      <vt:lpstr>Combine Error Handling With Loops</vt:lpstr>
      <vt:lpstr>Homework – Continue Improving Gas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Data Science Programming</dc:title>
  <dc:creator>Josh Baran</dc:creator>
  <cp:lastModifiedBy>Josh Baran</cp:lastModifiedBy>
  <cp:revision>12</cp:revision>
  <dcterms:created xsi:type="dcterms:W3CDTF">2022-04-11T12:07:54Z</dcterms:created>
  <dcterms:modified xsi:type="dcterms:W3CDTF">2023-08-17T14:54:57Z</dcterms:modified>
</cp:coreProperties>
</file>