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1" r:id="rId3"/>
    <p:sldId id="257" r:id="rId4"/>
    <p:sldId id="27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7" r:id="rId14"/>
    <p:sldId id="266" r:id="rId15"/>
    <p:sldId id="267" r:id="rId16"/>
    <p:sldId id="268" r:id="rId17"/>
    <p:sldId id="269" r:id="rId18"/>
    <p:sldId id="270" r:id="rId19"/>
    <p:sldId id="272" r:id="rId20"/>
    <p:sldId id="273" r:id="rId21"/>
    <p:sldId id="274" r:id="rId22"/>
    <p:sldId id="275" r:id="rId23"/>
    <p:sldId id="276" r:id="rId24"/>
    <p:sldId id="282" r:id="rId25"/>
    <p:sldId id="283" r:id="rId26"/>
    <p:sldId id="280" r:id="rId27"/>
    <p:sldId id="281" r:id="rId28"/>
    <p:sldId id="27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16"/>
    <p:restoredTop sz="96318"/>
  </p:normalViewPr>
  <p:slideViewPr>
    <p:cSldViewPr snapToGrid="0" snapToObjects="1">
      <p:cViewPr varScale="1">
        <p:scale>
          <a:sx n="263" d="100"/>
          <a:sy n="263" d="100"/>
        </p:scale>
        <p:origin x="18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0611-4308-1444-9B54-E4B1926335AD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9010-3FFC-9748-AB9D-0257FEA731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32BFCE6-4AA8-2044-88D6-8D6CCBB80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4" y="6168483"/>
            <a:ext cx="2551612" cy="5529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C81EFA-648C-5F46-A8B5-36E1F7121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299" y="515224"/>
            <a:ext cx="1595402" cy="121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45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0611-4308-1444-9B54-E4B1926335AD}" type="datetimeFigureOut">
              <a:rPr lang="en-US" smtClean="0"/>
              <a:t>8/10/23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9010-3FFC-9748-AB9D-0257FEA731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9E9F5A4-146C-F24A-96A2-7C728D229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78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0611-4308-1444-9B54-E4B1926335AD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9010-3FFC-9748-AB9D-0257FEA731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5E92BEE-E1F9-0042-B57F-F7CA27A73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70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0611-4308-1444-9B54-E4B1926335AD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9010-3FFC-9748-AB9D-0257FEA731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FC5E23A-81EA-1242-B6C8-69CA19E4D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08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0611-4308-1444-9B54-E4B1926335AD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9010-3FFC-9748-AB9D-0257FEA731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CEB61B8-CBF0-A148-92BD-4051F2F8D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78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0611-4308-1444-9B54-E4B1926335AD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9010-3FFC-9748-AB9D-0257FEA731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DB3B6198-98CE-134D-B640-E33F60AEB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90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0611-4308-1444-9B54-E4B1926335AD}" type="datetimeFigureOut">
              <a:rPr lang="en-US" smtClean="0"/>
              <a:t>8/10/23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9010-3FFC-9748-AB9D-0257FEA731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8A1D5F2-A8DC-124B-BBDE-8E099182D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72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03973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800" b="0" i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0F56-B16F-5742-B04C-A990C9E87A4C}" type="datetimeFigureOut">
              <a:rPr lang="en-US" smtClean="0"/>
              <a:t>8/10/23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250A-7222-0843-B0CF-7A77FBDECA5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5BD1604-5B64-284B-893B-CBB8859EF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4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0611-4308-1444-9B54-E4B1926335AD}" type="datetimeFigureOut">
              <a:rPr lang="en-US" smtClean="0"/>
              <a:t>8/10/23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9010-3FFC-9748-AB9D-0257FEA731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5BD1604-5B64-284B-893B-CBB8859EF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40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0611-4308-1444-9B54-E4B1926335AD}" type="datetimeFigureOut">
              <a:rPr lang="en-US" smtClean="0"/>
              <a:t>8/10/23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9010-3FFC-9748-AB9D-0257FEA731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E44DD33-D2D9-794F-A5B7-1AFB6AD87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59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0611-4308-1444-9B54-E4B1926335AD}" type="datetimeFigureOut">
              <a:rPr lang="en-US" smtClean="0"/>
              <a:t>8/10/23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9010-3FFC-9748-AB9D-0257FEA7313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196F55C-F068-294B-93A7-6DE8EC629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72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0611-4308-1444-9B54-E4B1926335AD}" type="datetimeFigureOut">
              <a:rPr lang="en-US" smtClean="0"/>
              <a:t>8/10/23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9010-3FFC-9748-AB9D-0257FEA731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873C708-53B0-B242-81E0-BCF54430D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7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51E0611-4308-1444-9B54-E4B1926335AD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6F89010-3FFC-9748-AB9D-0257FEA73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9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2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2F90E-C3AF-2C44-A45F-2735726DFE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Beginner Data Science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E7306F-8FA3-A84A-942D-A03E39FC9C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4. Complex Types</a:t>
            </a:r>
          </a:p>
        </p:txBody>
      </p:sp>
    </p:spTree>
    <p:extLst>
      <p:ext uri="{BB962C8B-B14F-4D97-AF65-F5344CB8AC3E}">
        <p14:creationId xmlns:p14="http://schemas.microsoft.com/office/powerpoint/2010/main" val="934376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7DF93-9A50-7349-BCEA-8F0E48E91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list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E1446-FF7C-5142-BFE0-048B8C0451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b="1" dirty="0" err="1"/>
              <a:t>len</a:t>
            </a:r>
            <a:r>
              <a:rPr lang="en-US" dirty="0"/>
              <a:t> – return the length </a:t>
            </a:r>
          </a:p>
          <a:p>
            <a:pPr>
              <a:spcAft>
                <a:spcPts val="2400"/>
              </a:spcAft>
            </a:pPr>
            <a:r>
              <a:rPr lang="en-US" b="1" dirty="0"/>
              <a:t>max</a:t>
            </a:r>
            <a:r>
              <a:rPr lang="en-US" dirty="0"/>
              <a:t>/</a:t>
            </a:r>
            <a:r>
              <a:rPr lang="en-US" b="1" dirty="0"/>
              <a:t>min</a:t>
            </a:r>
            <a:r>
              <a:rPr lang="en-US" dirty="0"/>
              <a:t> – return the highest or lowest value</a:t>
            </a:r>
          </a:p>
          <a:p>
            <a:pPr>
              <a:spcAft>
                <a:spcPts val="2400"/>
              </a:spcAft>
            </a:pPr>
            <a:r>
              <a:rPr lang="en-US" b="1" dirty="0"/>
              <a:t>sum</a:t>
            </a:r>
            <a:r>
              <a:rPr lang="en-US" dirty="0"/>
              <a:t> – add up all the items</a:t>
            </a:r>
          </a:p>
          <a:p>
            <a:pPr lvl="1">
              <a:spcAft>
                <a:spcPts val="2400"/>
              </a:spcAft>
            </a:pPr>
            <a:r>
              <a:rPr lang="en-US" dirty="0"/>
              <a:t>Requires all items to be numeric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F5492A-B4B0-E040-9142-4506FC78B8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894994"/>
            <a:ext cx="5181600" cy="421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76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4DAA8-F416-FD40-A150-24ABD9D53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Type - Tuple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C13E6-DD3A-8344-B32A-408E37CA56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Similar to list, except:</a:t>
            </a:r>
          </a:p>
          <a:p>
            <a:pPr lvl="1"/>
            <a:r>
              <a:rPr lang="en-US" dirty="0"/>
              <a:t>Defined using </a:t>
            </a:r>
            <a:r>
              <a:rPr lang="en-US" b="1" dirty="0"/>
              <a:t>()</a:t>
            </a:r>
          </a:p>
          <a:p>
            <a:pPr lvl="1"/>
            <a:r>
              <a:rPr lang="en-US" dirty="0"/>
              <a:t>Not modifiable</a:t>
            </a:r>
          </a:p>
          <a:p>
            <a:pPr lvl="1"/>
            <a:r>
              <a:rPr lang="en-US" dirty="0"/>
              <a:t>Fewer built-in methods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C77846-98F5-994E-B19F-0CC8399D7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751715"/>
            <a:ext cx="4983737" cy="810608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06DBE17-7500-152F-3A4A-9F5F8B09AB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825625"/>
            <a:ext cx="5181600" cy="351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63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E6E3F-6716-0445-A73C-70911F347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 between list &amp; tuple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A53EF-0841-3149-9757-6135C09113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tuple</a:t>
            </a:r>
            <a:r>
              <a:rPr lang="en-US" dirty="0"/>
              <a:t> – convert to tuple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list</a:t>
            </a:r>
            <a:r>
              <a:rPr lang="en-US" dirty="0"/>
              <a:t> – convert to list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2EC296-BB15-2043-B0F2-A953E830F0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57658" y="1993866"/>
            <a:ext cx="5181600" cy="259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61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D2B63-B551-E040-B5C9-E1A59D5EE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Tuple Unpacking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9D5F2-DE66-C741-B9E2-B4FD7214C6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Tuples can be </a:t>
            </a:r>
            <a:r>
              <a:rPr lang="en-US" b="1" dirty="0"/>
              <a:t>unpacked</a:t>
            </a:r>
            <a:r>
              <a:rPr lang="en-US" dirty="0"/>
              <a:t> into separate variables</a:t>
            </a:r>
          </a:p>
          <a:p>
            <a:r>
              <a:rPr lang="en-US" dirty="0"/>
              <a:t>Done by listing the variables separated by commas</a:t>
            </a:r>
          </a:p>
          <a:p>
            <a:r>
              <a:rPr lang="en-US" dirty="0"/>
              <a:t>The number of variables must match the number of items in the tuple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0617D9E-7694-D849-A407-14649677C8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825625"/>
            <a:ext cx="5181600" cy="3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16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6BB7B-7785-0D4F-9EB2-8E386AA78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Type - Dictionary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21AEB-C5B9-C248-B575-252BCFF07E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123" y="1588559"/>
            <a:ext cx="5181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Group of key &amp; value pairs</a:t>
            </a:r>
          </a:p>
          <a:p>
            <a:r>
              <a:rPr lang="en-US" dirty="0"/>
              <a:t>Defined using </a:t>
            </a:r>
            <a:r>
              <a:rPr lang="en-US" b="1" dirty="0"/>
              <a:t>{</a:t>
            </a:r>
            <a:r>
              <a:rPr lang="en-US" dirty="0" err="1"/>
              <a:t>key</a:t>
            </a:r>
            <a:r>
              <a:rPr lang="en-US" b="1" dirty="0" err="1"/>
              <a:t>:</a:t>
            </a:r>
            <a:r>
              <a:rPr lang="en-US" dirty="0" err="1"/>
              <a:t>value</a:t>
            </a:r>
            <a:r>
              <a:rPr lang="en-US" b="1" dirty="0"/>
              <a:t>}</a:t>
            </a:r>
          </a:p>
          <a:p>
            <a:r>
              <a:rPr lang="en-US" dirty="0"/>
              <a:t>Index using key to get associated value</a:t>
            </a:r>
          </a:p>
          <a:p>
            <a:r>
              <a:rPr lang="en-US" dirty="0"/>
              <a:t>If the key does not exist, an error occurs</a:t>
            </a:r>
          </a:p>
          <a:p>
            <a:pPr lvl="1"/>
            <a:r>
              <a:rPr lang="en-US" dirty="0"/>
              <a:t>To prevent the error, use </a:t>
            </a:r>
            <a:r>
              <a:rPr lang="en-US" b="1" dirty="0"/>
              <a:t>get</a:t>
            </a:r>
            <a:r>
              <a:rPr lang="en-US" dirty="0"/>
              <a:t> method instead</a:t>
            </a:r>
          </a:p>
          <a:p>
            <a:pPr lvl="1"/>
            <a:r>
              <a:rPr lang="en-US" b="1" dirty="0"/>
              <a:t>get</a:t>
            </a:r>
            <a:r>
              <a:rPr lang="en-US" dirty="0"/>
              <a:t> can also take a parameter to use as default if the key does not exist</a:t>
            </a:r>
          </a:p>
          <a:p>
            <a:r>
              <a:rPr lang="en-US" dirty="0"/>
              <a:t>Similar to “real” dictionary</a:t>
            </a:r>
          </a:p>
          <a:p>
            <a:pPr lvl="1"/>
            <a:r>
              <a:rPr lang="en-US" dirty="0"/>
              <a:t>Word is key</a:t>
            </a:r>
          </a:p>
          <a:p>
            <a:pPr lvl="1"/>
            <a:r>
              <a:rPr lang="en-US" dirty="0"/>
              <a:t>Definition is value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25BF40D-4C5A-52BC-AADB-AF91550618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28732" y="1690687"/>
            <a:ext cx="6625193" cy="375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45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BDDB6-7FA3-3649-B69F-4D2F36A4E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6A36B-E45D-1A46-A517-4C5D3C3C3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Dictionary has some built-in methods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Similar to list, most change the dictionary directly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162DD5-F960-F94E-B5B7-81891BAA0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650" y="2708304"/>
            <a:ext cx="76327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11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ADEC9-3BD8-4E48-90AB-95E03776D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Add/Remove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EF7E0-0208-2446-A64A-79A888895B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To add, just use index </a:t>
            </a:r>
            <a:r>
              <a:rPr lang="en-US" b="1" dirty="0"/>
              <a:t>[]</a:t>
            </a:r>
          </a:p>
          <a:p>
            <a:pPr lvl="1"/>
            <a:r>
              <a:rPr lang="en-US" dirty="0"/>
              <a:t>If it already exists, it will be overwritten</a:t>
            </a:r>
          </a:p>
          <a:p>
            <a:r>
              <a:rPr lang="en-US" b="1" dirty="0" err="1"/>
              <a:t>setdefault</a:t>
            </a:r>
            <a:r>
              <a:rPr lang="en-US" dirty="0"/>
              <a:t> – if the key exists, return the value, otherwise set it using the given value</a:t>
            </a:r>
            <a:endParaRPr lang="en-US" b="1" dirty="0"/>
          </a:p>
          <a:p>
            <a:r>
              <a:rPr lang="en-US" b="1" dirty="0"/>
              <a:t>pop</a:t>
            </a:r>
            <a:r>
              <a:rPr lang="en-US" dirty="0"/>
              <a:t> – remove an item, returning its value</a:t>
            </a:r>
          </a:p>
          <a:p>
            <a:r>
              <a:rPr lang="en-US" b="1" dirty="0"/>
              <a:t>update</a:t>
            </a:r>
            <a:r>
              <a:rPr lang="en-US" dirty="0"/>
              <a:t> – set multiple items using another dictionary</a:t>
            </a:r>
          </a:p>
          <a:p>
            <a:pPr lvl="1"/>
            <a:r>
              <a:rPr lang="en-US" dirty="0"/>
              <a:t>Will overwrite any that already exist</a:t>
            </a:r>
          </a:p>
          <a:p>
            <a:r>
              <a:rPr lang="en-US" b="1" dirty="0"/>
              <a:t>clear</a:t>
            </a:r>
            <a:r>
              <a:rPr lang="en-US" dirty="0"/>
              <a:t> – remove all items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7E012F6-EBB3-FF40-A626-05AF76B72C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04013" y="451929"/>
            <a:ext cx="4365441" cy="572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348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F6586-9335-0441-8357-D34C810B7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Fromkeys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762B4-F48E-9644-B24A-E3BCB9019F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b="1" dirty="0" err="1"/>
              <a:t>fromkeys</a:t>
            </a:r>
            <a:r>
              <a:rPr lang="en-US" dirty="0"/>
              <a:t> – shortcut to set many keys to the same value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Also available as a method, however this always creates a new dictionary, the original is not modified</a:t>
            </a:r>
          </a:p>
          <a:p>
            <a:pPr>
              <a:spcAft>
                <a:spcPts val="1800"/>
              </a:spcAft>
            </a:pPr>
            <a:r>
              <a:rPr lang="en-US" dirty="0"/>
              <a:t>To modify existing, combine with </a:t>
            </a:r>
            <a:r>
              <a:rPr lang="en-US" b="1" dirty="0"/>
              <a:t>update</a:t>
            </a:r>
            <a:r>
              <a:rPr lang="en-US" dirty="0"/>
              <a:t> function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5B13AF-3A02-254C-BF46-105DFDF94C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25653" y="1825625"/>
            <a:ext cx="367469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91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7E1F6-7B4A-EF4E-AFA8-4537C18F7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All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AAB6E-4A71-BF40-84FC-A3DAAE9608F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/>
              <a:t>keys</a:t>
            </a:r>
            <a:r>
              <a:rPr lang="en-US" dirty="0"/>
              <a:t> – return a list of all keys</a:t>
            </a:r>
          </a:p>
          <a:p>
            <a:pPr>
              <a:spcAft>
                <a:spcPts val="1200"/>
              </a:spcAft>
            </a:pPr>
            <a:r>
              <a:rPr lang="en-US" b="1" dirty="0"/>
              <a:t>values</a:t>
            </a:r>
            <a:r>
              <a:rPr lang="en-US" dirty="0"/>
              <a:t> – return a list of all values</a:t>
            </a:r>
          </a:p>
          <a:p>
            <a:pPr>
              <a:spcAft>
                <a:spcPts val="1200"/>
              </a:spcAft>
            </a:pPr>
            <a:r>
              <a:rPr lang="en-US" b="1" dirty="0"/>
              <a:t>items</a:t>
            </a:r>
            <a:r>
              <a:rPr lang="en-US" dirty="0"/>
              <a:t> – return a list of (</a:t>
            </a:r>
            <a:r>
              <a:rPr lang="en-US" dirty="0" err="1"/>
              <a:t>key,value</a:t>
            </a:r>
            <a:r>
              <a:rPr lang="en-US" dirty="0"/>
              <a:t>) tuples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5975D03-E4B5-8321-FFA0-FF3231B96F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5982" y="1618949"/>
            <a:ext cx="4991100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67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4ED56-DC43-7C47-B472-32B1EBF97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Type -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53041-EFDE-9C41-8C0E-3E54414FA6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Group of values without any duplicates</a:t>
            </a:r>
          </a:p>
          <a:p>
            <a:r>
              <a:rPr lang="en-US" dirty="0"/>
              <a:t>Defined using </a:t>
            </a:r>
            <a:r>
              <a:rPr lang="en-US" b="1" dirty="0"/>
              <a:t>{}</a:t>
            </a:r>
          </a:p>
          <a:p>
            <a:pPr lvl="1"/>
            <a:r>
              <a:rPr lang="en-US" dirty="0"/>
              <a:t>If you want an empty set, you need to use </a:t>
            </a:r>
            <a:r>
              <a:rPr lang="en-US" b="1" dirty="0"/>
              <a:t>set()</a:t>
            </a:r>
            <a:r>
              <a:rPr lang="en-US" dirty="0"/>
              <a:t> – since {} is already used to make </a:t>
            </a:r>
            <a:r>
              <a:rPr lang="en-US"/>
              <a:t>a dictionary</a:t>
            </a:r>
            <a:endParaRPr lang="en-US" dirty="0"/>
          </a:p>
          <a:p>
            <a:r>
              <a:rPr lang="en-US" dirty="0"/>
              <a:t>Cannot index, since it is unordered</a:t>
            </a:r>
          </a:p>
          <a:p>
            <a:r>
              <a:rPr lang="en-US" dirty="0"/>
              <a:t>Use </a:t>
            </a:r>
            <a:r>
              <a:rPr lang="en-US" b="1" dirty="0"/>
              <a:t>in</a:t>
            </a:r>
            <a:r>
              <a:rPr lang="en-US" dirty="0"/>
              <a:t> operator instead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682A2EB-6817-D372-06CC-79D2546AC9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89067" y="1359505"/>
            <a:ext cx="5240785" cy="481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84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AB953-8430-7940-9C68-880D1D189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Complex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59A41-26F8-B94F-B5CC-5D97C9D93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/>
              <a:t>List – an ordered list of values</a:t>
            </a:r>
          </a:p>
          <a:p>
            <a:pPr lvl="1">
              <a:spcAft>
                <a:spcPts val="1800"/>
              </a:spcAft>
            </a:pPr>
            <a:r>
              <a:rPr lang="en-US" b="1" dirty="0"/>
              <a:t>Note</a:t>
            </a:r>
            <a:r>
              <a:rPr lang="en-US" dirty="0"/>
              <a:t> – ordered does </a:t>
            </a:r>
            <a:r>
              <a:rPr lang="en-US" b="1" i="1" dirty="0"/>
              <a:t>not</a:t>
            </a:r>
            <a:r>
              <a:rPr lang="en-US" i="1" dirty="0"/>
              <a:t> </a:t>
            </a:r>
            <a:r>
              <a:rPr lang="en-US" dirty="0"/>
              <a:t>mean sorted by value. It means the order is maintained</a:t>
            </a:r>
          </a:p>
          <a:p>
            <a:pPr>
              <a:spcAft>
                <a:spcPts val="1800"/>
              </a:spcAft>
            </a:pPr>
            <a:r>
              <a:rPr lang="en-US" dirty="0"/>
              <a:t>Tuple – similar to list, but not modifiable</a:t>
            </a:r>
          </a:p>
          <a:p>
            <a:pPr>
              <a:spcAft>
                <a:spcPts val="1800"/>
              </a:spcAft>
            </a:pPr>
            <a:r>
              <a:rPr lang="en-US" dirty="0"/>
              <a:t>Dictionary – group of key &amp; value pairs</a:t>
            </a:r>
          </a:p>
          <a:p>
            <a:pPr>
              <a:spcAft>
                <a:spcPts val="1800"/>
              </a:spcAft>
            </a:pPr>
            <a:r>
              <a:rPr lang="en-US" dirty="0"/>
              <a:t>Set – group of values without duplicates</a:t>
            </a:r>
          </a:p>
        </p:txBody>
      </p:sp>
    </p:spTree>
    <p:extLst>
      <p:ext uri="{BB962C8B-B14F-4D97-AF65-F5344CB8AC3E}">
        <p14:creationId xmlns:p14="http://schemas.microsoft.com/office/powerpoint/2010/main" val="2417362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F15D4-DDDB-8C4D-94D1-43AE1E582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8DA4A-FDF5-E54C-AEAD-22E729011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also has a number of built-in methods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8EF6A1-8787-F140-BA4E-AC07BBD97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0" y="2457450"/>
            <a:ext cx="84455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18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E92DF-0344-5C4B-96F0-84B528263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Add/Remove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3413B-4EFB-2F4B-A590-078FD1D854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add</a:t>
            </a:r>
            <a:r>
              <a:rPr lang="en-US" dirty="0"/>
              <a:t> – add an item</a:t>
            </a:r>
          </a:p>
          <a:p>
            <a:pPr lvl="1"/>
            <a:r>
              <a:rPr lang="en-US" dirty="0"/>
              <a:t>If it already exists, nothing happens</a:t>
            </a:r>
          </a:p>
          <a:p>
            <a:r>
              <a:rPr lang="en-US" b="1" dirty="0"/>
              <a:t>remove</a:t>
            </a:r>
            <a:r>
              <a:rPr lang="en-US" dirty="0"/>
              <a:t> – remove an item</a:t>
            </a:r>
          </a:p>
          <a:p>
            <a:pPr lvl="1"/>
            <a:r>
              <a:rPr lang="en-US" dirty="0"/>
              <a:t>If it doesn’t exist, an error occurs</a:t>
            </a:r>
          </a:p>
          <a:p>
            <a:pPr lvl="1"/>
            <a:r>
              <a:rPr lang="en-US" dirty="0"/>
              <a:t>Use </a:t>
            </a:r>
            <a:r>
              <a:rPr lang="en-US" b="1" dirty="0"/>
              <a:t>discard</a:t>
            </a:r>
            <a:r>
              <a:rPr lang="en-US" dirty="0"/>
              <a:t> instead to prevent errors</a:t>
            </a:r>
          </a:p>
          <a:p>
            <a:r>
              <a:rPr lang="en-US" b="1" dirty="0"/>
              <a:t>pop</a:t>
            </a:r>
            <a:r>
              <a:rPr lang="en-US" dirty="0"/>
              <a:t> – remove an item and return its value</a:t>
            </a:r>
          </a:p>
          <a:p>
            <a:pPr lvl="1"/>
            <a:r>
              <a:rPr lang="en-US" dirty="0"/>
              <a:t>Remember: since set is unordered, it is not predictable which item will be returned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E6BFD5F-8338-0D2B-0744-4D36F5E9BB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97477" y="367148"/>
            <a:ext cx="4895456" cy="580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75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E4C13-DCBD-CD4D-9217-975AB4F7E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F332C-4063-A843-B582-B57DF6953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144491" cy="4351338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difference</a:t>
            </a:r>
            <a:r>
              <a:rPr lang="en-US" dirty="0"/>
              <a:t> – returns the items in one set that are not in another</a:t>
            </a:r>
          </a:p>
          <a:p>
            <a:pPr lvl="1"/>
            <a:r>
              <a:rPr lang="en-US" b="1" dirty="0" err="1"/>
              <a:t>symmetric_difference</a:t>
            </a:r>
            <a:r>
              <a:rPr lang="en-US" dirty="0"/>
              <a:t> – difference in both directions</a:t>
            </a:r>
          </a:p>
          <a:p>
            <a:r>
              <a:rPr lang="en-US" b="1" dirty="0"/>
              <a:t>intersection</a:t>
            </a:r>
            <a:r>
              <a:rPr lang="en-US" dirty="0"/>
              <a:t> – returns the items that exist in both sets</a:t>
            </a:r>
          </a:p>
          <a:p>
            <a:pPr lvl="1"/>
            <a:r>
              <a:rPr lang="en-US" dirty="0"/>
              <a:t>If no items exist in both, returns empty set</a:t>
            </a:r>
          </a:p>
          <a:p>
            <a:r>
              <a:rPr lang="en-US" b="1" dirty="0"/>
              <a:t>union</a:t>
            </a:r>
            <a:r>
              <a:rPr lang="en-US" dirty="0"/>
              <a:t> – combines all items from both sets into one</a:t>
            </a:r>
          </a:p>
          <a:p>
            <a:pPr lvl="1"/>
            <a:r>
              <a:rPr lang="en-US" dirty="0"/>
              <a:t>Can use any number of sets</a:t>
            </a:r>
          </a:p>
          <a:p>
            <a:r>
              <a:rPr lang="en-US" dirty="0"/>
              <a:t>The above all return new sets. If you want to modify the original set, use:</a:t>
            </a:r>
          </a:p>
          <a:p>
            <a:pPr lvl="1"/>
            <a:r>
              <a:rPr lang="en-US" b="1" dirty="0" err="1"/>
              <a:t>difference_update</a:t>
            </a:r>
            <a:endParaRPr lang="en-US" b="1" dirty="0"/>
          </a:p>
          <a:p>
            <a:pPr lvl="1"/>
            <a:r>
              <a:rPr lang="en-US" b="1" dirty="0" err="1"/>
              <a:t>symmetric_difference_update</a:t>
            </a:r>
            <a:endParaRPr lang="en-US" b="1" dirty="0"/>
          </a:p>
          <a:p>
            <a:pPr lvl="1"/>
            <a:r>
              <a:rPr lang="en-US" b="1" dirty="0" err="1"/>
              <a:t>intersection_update</a:t>
            </a:r>
            <a:endParaRPr lang="en-US" b="1" dirty="0"/>
          </a:p>
          <a:p>
            <a:pPr lvl="1"/>
            <a:r>
              <a:rPr lang="en-US" b="1" dirty="0"/>
              <a:t>update</a:t>
            </a:r>
          </a:p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50272C1-61F1-934D-9B18-94121E4222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43170" y="461654"/>
            <a:ext cx="2941703" cy="571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64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8FC0A-EA6C-6F47-80AB-6BFB6CEB2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B7F2C-636A-C64D-BEFF-6CB3E53A95F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err="1"/>
              <a:t>isdisjoint</a:t>
            </a:r>
            <a:r>
              <a:rPr lang="en-US" b="1" dirty="0"/>
              <a:t> </a:t>
            </a:r>
            <a:r>
              <a:rPr lang="en-US" dirty="0"/>
              <a:t>– returns True if none of the items are in both sets</a:t>
            </a:r>
          </a:p>
          <a:p>
            <a:r>
              <a:rPr lang="en-US" b="1" dirty="0" err="1"/>
              <a:t>issubset</a:t>
            </a:r>
            <a:r>
              <a:rPr lang="en-US" b="1" dirty="0"/>
              <a:t> </a:t>
            </a:r>
            <a:r>
              <a:rPr lang="en-US" dirty="0"/>
              <a:t>– returns True if all items in the called set are in the given set</a:t>
            </a:r>
          </a:p>
          <a:p>
            <a:r>
              <a:rPr lang="en-US" b="1" dirty="0" err="1"/>
              <a:t>issuperset</a:t>
            </a:r>
            <a:r>
              <a:rPr lang="en-US" b="1" dirty="0"/>
              <a:t> </a:t>
            </a:r>
            <a:r>
              <a:rPr lang="en-US" dirty="0"/>
              <a:t>– returns True if the called set contains all items of the given set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9AE190-F4C6-B144-8817-6B4F585357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83499" y="1377650"/>
            <a:ext cx="2596573" cy="449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44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39DF0-705A-8C83-0E98-C0C7FDA33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Operators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09369CA-1A08-98F0-8BC2-7A6B82BEF8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set methods can also be </a:t>
            </a:r>
          </a:p>
          <a:p>
            <a:r>
              <a:rPr lang="en-US" dirty="0"/>
              <a:t>done using operators: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F20FE62-F106-175C-84CD-7AF5BC9E6E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difference: </a:t>
            </a:r>
            <a:r>
              <a:rPr lang="en-US" b="1" dirty="0"/>
              <a:t>-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symmetric_difference</a:t>
            </a:r>
            <a:r>
              <a:rPr lang="en-US" dirty="0"/>
              <a:t>: </a:t>
            </a:r>
            <a:r>
              <a:rPr lang="en-US" b="1" dirty="0"/>
              <a:t>^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intersection: </a:t>
            </a:r>
            <a:r>
              <a:rPr lang="en-US" b="1" dirty="0"/>
              <a:t>&amp;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union: </a:t>
            </a:r>
            <a:r>
              <a:rPr lang="en-US" b="1" dirty="0"/>
              <a:t>|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 Use </a:t>
            </a:r>
            <a:r>
              <a:rPr lang="en-US" b="1" dirty="0"/>
              <a:t>=</a:t>
            </a:r>
            <a:r>
              <a:rPr lang="en-US" dirty="0"/>
              <a:t> for _update versions:</a:t>
            </a:r>
          </a:p>
          <a:p>
            <a:pPr lvl="1">
              <a:lnSpc>
                <a:spcPct val="120000"/>
              </a:lnSpc>
            </a:pPr>
            <a:r>
              <a:rPr lang="en-US" b="1" dirty="0"/>
              <a:t>-=  ^=  |= &amp;=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DC565A5-0CD0-26E4-3182-9037D223F3B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841068" y="254435"/>
            <a:ext cx="2788176" cy="593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226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39DF0-705A-8C83-0E98-C0C7FDA33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Test Operators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09369CA-1A08-98F0-8BC2-7A6B82BEF8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Operators also work for set tests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F20FE62-F106-175C-84CD-7AF5BC9E6E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err="1"/>
              <a:t>issubset</a:t>
            </a:r>
            <a:r>
              <a:rPr lang="en-US" dirty="0"/>
              <a:t>: </a:t>
            </a:r>
            <a:r>
              <a:rPr lang="en-US" b="1" dirty="0"/>
              <a:t>&lt;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issuperset</a:t>
            </a:r>
            <a:r>
              <a:rPr lang="en-US" dirty="0"/>
              <a:t>: </a:t>
            </a:r>
            <a:r>
              <a:rPr lang="en-US" b="1" dirty="0"/>
              <a:t>&gt;</a:t>
            </a:r>
          </a:p>
          <a:p>
            <a:pPr>
              <a:lnSpc>
                <a:spcPct val="120000"/>
              </a:lnSpc>
            </a:pPr>
            <a:r>
              <a:rPr lang="en-US" b="1" dirty="0"/>
              <a:t>Note</a:t>
            </a:r>
            <a:r>
              <a:rPr lang="en-US" dirty="0"/>
              <a:t> – These operators are different from the methods. They determine “proper” subset or superset – meaning it is also not equal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To get the same behavior as the methods, use </a:t>
            </a:r>
            <a:r>
              <a:rPr lang="en-US" b="1" dirty="0"/>
              <a:t>&lt;= </a:t>
            </a:r>
            <a:r>
              <a:rPr lang="en-US" dirty="0"/>
              <a:t>or </a:t>
            </a:r>
            <a:r>
              <a:rPr lang="en-US" b="1" dirty="0"/>
              <a:t>&gt;=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0A98AD3-1097-CD63-EC4A-F1AFCE54A41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378095" y="1079212"/>
            <a:ext cx="2166831" cy="511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51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CC88A-8B8D-6722-8FD2-7128D68DF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Complex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440CE-8E43-81CA-BA30-2F1FFDEAE1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Complex types can contain any object as values</a:t>
            </a:r>
          </a:p>
          <a:p>
            <a:pPr lvl="1"/>
            <a:r>
              <a:rPr lang="en-US" dirty="0"/>
              <a:t>Including another complex type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23F020-7F0F-772B-F7CA-91AE68F2D4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51415" y="1825625"/>
            <a:ext cx="482316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683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601B9F-E9AD-4FF8-120F-8444E1690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Complex Types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5B4D12-E369-5095-A6B9-2CEDF44F63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Race participant info</a:t>
            </a:r>
          </a:p>
          <a:p>
            <a:pPr lvl="1"/>
            <a:r>
              <a:rPr lang="en-US" dirty="0"/>
              <a:t>Outer key is racer’s number</a:t>
            </a:r>
          </a:p>
          <a:p>
            <a:pPr lvl="1"/>
            <a:r>
              <a:rPr lang="en-US" dirty="0"/>
              <a:t>Value is another dictionary with:</a:t>
            </a:r>
          </a:p>
          <a:p>
            <a:pPr lvl="2"/>
            <a:r>
              <a:rPr lang="en-US" dirty="0"/>
              <a:t>Keys for type of info: name, email times</a:t>
            </a:r>
          </a:p>
          <a:p>
            <a:pPr lvl="2"/>
            <a:r>
              <a:rPr lang="en-US" dirty="0"/>
              <a:t>Values appropriate for type:</a:t>
            </a:r>
          </a:p>
          <a:p>
            <a:pPr lvl="3"/>
            <a:r>
              <a:rPr lang="en-US" dirty="0"/>
              <a:t>name/email have strings</a:t>
            </a:r>
          </a:p>
          <a:p>
            <a:pPr lvl="3"/>
            <a:r>
              <a:rPr lang="en-US" dirty="0"/>
              <a:t>times contains a list of the times for the 4 races</a:t>
            </a:r>
          </a:p>
          <a:p>
            <a:r>
              <a:rPr lang="en-US" dirty="0"/>
              <a:t>Easier to manage large set of structured data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C2D303-0AA1-1B6C-8EBD-08E5A62ECF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60420" y="135510"/>
            <a:ext cx="3602868" cy="604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95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F19FB-3C68-89C2-6ED8-115E2FB79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– Improve Gas Mileage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4A99A-E030-5DA2-6180-DFE41E5A0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Revisit the gas milage program from session 2 adding the following improvements learned in sessions 3 and 4:</a:t>
            </a:r>
          </a:p>
          <a:p>
            <a:pPr lvl="1"/>
            <a:r>
              <a:rPr lang="en-US" dirty="0"/>
              <a:t>Define the question once in a variable, and use string formatting to customize it for the car number, trip number, and distance vs. gas</a:t>
            </a:r>
          </a:p>
          <a:p>
            <a:pPr lvl="1"/>
            <a:r>
              <a:rPr lang="en-US" dirty="0"/>
              <a:t>The same string literal </a:t>
            </a:r>
            <a:r>
              <a:rPr lang="en-US"/>
              <a:t>should not be </a:t>
            </a:r>
            <a:r>
              <a:rPr lang="en-US" dirty="0"/>
              <a:t>used more than once</a:t>
            </a:r>
          </a:p>
          <a:p>
            <a:pPr lvl="2"/>
            <a:r>
              <a:rPr lang="en-US" dirty="0"/>
              <a:t>E.g., set it into a variable and use the variable multiple times</a:t>
            </a:r>
          </a:p>
          <a:p>
            <a:pPr lvl="1"/>
            <a:r>
              <a:rPr lang="en-US" dirty="0"/>
              <a:t>Store the info in a nested dictionary:</a:t>
            </a:r>
          </a:p>
          <a:p>
            <a:pPr lvl="2"/>
            <a:r>
              <a:rPr lang="en-US" dirty="0"/>
              <a:t>Outer key is car number, with another dictionary as value:</a:t>
            </a:r>
          </a:p>
          <a:p>
            <a:pPr lvl="2"/>
            <a:r>
              <a:rPr lang="en-US" dirty="0"/>
              <a:t>Inner dictionary stores distance and gas for each trip in lists</a:t>
            </a:r>
          </a:p>
          <a:p>
            <a:pPr lvl="3"/>
            <a:r>
              <a:rPr lang="en-US" dirty="0"/>
              <a:t>Hint: refer to previous slide using racer number, and times</a:t>
            </a:r>
          </a:p>
          <a:p>
            <a:pPr lvl="1"/>
            <a:r>
              <a:rPr lang="en-US" dirty="0"/>
              <a:t>Print messages with the mileage of each car formatted to 3 decimals</a:t>
            </a:r>
          </a:p>
          <a:p>
            <a:r>
              <a:rPr lang="en-US" dirty="0"/>
              <a:t>Bonus: using only what the class has taught so far, print a message saying which car had better mileage</a:t>
            </a:r>
          </a:p>
          <a:p>
            <a:pPr lvl="2"/>
            <a:r>
              <a:rPr lang="en-US" dirty="0"/>
              <a:t>Ex: ‘Car 2 had better mileage’</a:t>
            </a:r>
          </a:p>
        </p:txBody>
      </p:sp>
    </p:spTree>
    <p:extLst>
      <p:ext uri="{BB962C8B-B14F-4D97-AF65-F5344CB8AC3E}">
        <p14:creationId xmlns:p14="http://schemas.microsoft.com/office/powerpoint/2010/main" val="523779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D4B85-E052-C146-ACDB-EAAFC2D95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Type -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E25A-D7B3-8946-A2C9-4BF83DD7B0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>
              <a:spcAft>
                <a:spcPts val="3000"/>
              </a:spcAft>
            </a:pPr>
            <a:r>
              <a:rPr lang="en-US" dirty="0"/>
              <a:t>A list of values, define using </a:t>
            </a:r>
            <a:r>
              <a:rPr lang="en-US" b="1" dirty="0"/>
              <a:t>[]</a:t>
            </a:r>
          </a:p>
          <a:p>
            <a:pPr>
              <a:spcAft>
                <a:spcPts val="3000"/>
              </a:spcAft>
            </a:pPr>
            <a:r>
              <a:rPr lang="en-US" dirty="0"/>
              <a:t>Values can be any type</a:t>
            </a:r>
          </a:p>
          <a:p>
            <a:pPr>
              <a:spcAft>
                <a:spcPts val="3000"/>
              </a:spcAft>
            </a:pPr>
            <a:r>
              <a:rPr lang="en-US" dirty="0"/>
              <a:t>Can contain different types in one list</a:t>
            </a:r>
          </a:p>
          <a:p>
            <a:pPr>
              <a:spcAft>
                <a:spcPts val="3000"/>
              </a:spcAft>
            </a:pPr>
            <a:r>
              <a:rPr lang="en-US" dirty="0"/>
              <a:t>Can even contain other lists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6452C2-9F4D-3345-9095-A18741687E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56219" y="1777062"/>
            <a:ext cx="46228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719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E6559-FBF9-FBC3-8193-508886506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– special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6F0AD-2E70-5E36-E1E5-15C252B708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creating an ordered list of numbers, use </a:t>
            </a:r>
            <a:r>
              <a:rPr lang="en-US" b="1" dirty="0"/>
              <a:t>range()</a:t>
            </a:r>
            <a:r>
              <a:rPr lang="en-US" dirty="0"/>
              <a:t> instead</a:t>
            </a:r>
            <a:endParaRPr lang="en-US" b="1" dirty="0"/>
          </a:p>
          <a:p>
            <a:pPr lvl="1"/>
            <a:r>
              <a:rPr lang="en-US" dirty="0"/>
              <a:t>Convert to list using </a:t>
            </a:r>
            <a:r>
              <a:rPr lang="en-US" b="1" dirty="0"/>
              <a:t>list()</a:t>
            </a:r>
            <a:endParaRPr lang="en-US" dirty="0"/>
          </a:p>
          <a:p>
            <a:r>
              <a:rPr lang="en-US" dirty="0"/>
              <a:t>3 parameters: </a:t>
            </a:r>
            <a:r>
              <a:rPr lang="en-US" b="1" dirty="0"/>
              <a:t>start, stop, step</a:t>
            </a:r>
          </a:p>
          <a:p>
            <a:pPr lvl="1"/>
            <a:r>
              <a:rPr lang="en-US" dirty="0"/>
              <a:t>Behave the same as string slicing</a:t>
            </a:r>
          </a:p>
          <a:p>
            <a:r>
              <a:rPr lang="en-US" dirty="0"/>
              <a:t>May be overkill in simple cases, but useful for </a:t>
            </a:r>
            <a:r>
              <a:rPr lang="en-US"/>
              <a:t>large lists </a:t>
            </a:r>
            <a:r>
              <a:rPr lang="en-US" dirty="0"/>
              <a:t>or skipping numbers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14E436F-B8A4-C0EC-A804-5FDD89EA62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80688" y="2294450"/>
            <a:ext cx="5181600" cy="246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29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FCD23-B28F-0D40-8889-B621CBCBA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Slicing/Indexing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07F8C-09D6-4E40-A8E7-B06F3BC581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The same as slicing strings using </a:t>
            </a:r>
            <a:r>
              <a:rPr lang="en-US" b="1" dirty="0"/>
              <a:t>[]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A string is basically just a “list of characters”</a:t>
            </a:r>
          </a:p>
          <a:p>
            <a:pPr>
              <a:spcAft>
                <a:spcPts val="1800"/>
              </a:spcAft>
            </a:pPr>
            <a:r>
              <a:rPr lang="en-US" dirty="0"/>
              <a:t>Unlike string, you can change a list value at an index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0265AD8-521E-134B-8DCD-1B29E91F7C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41428" y="1708150"/>
            <a:ext cx="29337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45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1C48C-A600-FF49-8F1F-AD6EFB42C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1B451-34E4-6747-BF77-977CA9FC0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Like string, list also has a number of built-in methods: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However, unlike string, the list methods change the list directly.</a:t>
            </a:r>
          </a:p>
          <a:p>
            <a:pPr lvl="1"/>
            <a:r>
              <a:rPr lang="en-US" dirty="0"/>
              <a:t>String methods return a new string, leaving the original unchanged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E98056-9856-1342-88B4-918D9313D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432" y="2385291"/>
            <a:ext cx="64135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66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145B9-6C25-CE40-9CF4-4B12463B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Add/Remove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EC08D-5794-C64A-91FC-C068507DB5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append</a:t>
            </a:r>
            <a:r>
              <a:rPr lang="en-US" dirty="0"/>
              <a:t> – add item to end</a:t>
            </a:r>
          </a:p>
          <a:p>
            <a:r>
              <a:rPr lang="en-US" b="1" dirty="0"/>
              <a:t>insert</a:t>
            </a:r>
            <a:r>
              <a:rPr lang="en-US" dirty="0"/>
              <a:t> – add item at index</a:t>
            </a:r>
          </a:p>
          <a:p>
            <a:r>
              <a:rPr lang="en-US" b="1" dirty="0"/>
              <a:t>remove</a:t>
            </a:r>
            <a:r>
              <a:rPr lang="en-US" dirty="0"/>
              <a:t> – remove first occurrence of item</a:t>
            </a:r>
          </a:p>
          <a:p>
            <a:pPr lvl="1"/>
            <a:r>
              <a:rPr lang="en-US" dirty="0"/>
              <a:t>Important – this uses the value, </a:t>
            </a:r>
            <a:r>
              <a:rPr lang="en-US" i="1" dirty="0"/>
              <a:t>not</a:t>
            </a:r>
            <a:r>
              <a:rPr lang="en-US" dirty="0"/>
              <a:t> the index!</a:t>
            </a:r>
          </a:p>
          <a:p>
            <a:r>
              <a:rPr lang="en-US" b="1" dirty="0"/>
              <a:t>pop</a:t>
            </a:r>
            <a:r>
              <a:rPr lang="en-US" dirty="0"/>
              <a:t> – remove item at index and return its value</a:t>
            </a:r>
          </a:p>
          <a:p>
            <a:r>
              <a:rPr lang="en-US" b="1" dirty="0"/>
              <a:t>extend</a:t>
            </a:r>
            <a:r>
              <a:rPr lang="en-US" dirty="0"/>
              <a:t> – add items from another list</a:t>
            </a:r>
          </a:p>
          <a:p>
            <a:pPr lvl="1"/>
            <a:r>
              <a:rPr lang="en-US" dirty="0"/>
              <a:t>Or use shortcut </a:t>
            </a:r>
            <a:r>
              <a:rPr lang="en-US" b="1" dirty="0"/>
              <a:t>+=</a:t>
            </a:r>
          </a:p>
          <a:p>
            <a:r>
              <a:rPr lang="en-US" b="1" dirty="0"/>
              <a:t>clear</a:t>
            </a:r>
            <a:r>
              <a:rPr lang="en-US" dirty="0"/>
              <a:t> – remove all items</a:t>
            </a:r>
          </a:p>
          <a:p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1547686-1930-B145-8E53-C2B4AA6CB7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78072" y="972344"/>
            <a:ext cx="2331637" cy="524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71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3F9E5-F327-4942-B4B0-99708DD3D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DDE9C-1387-7744-AED7-7CD8B0688B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index</a:t>
            </a:r>
            <a:r>
              <a:rPr lang="en-US" dirty="0"/>
              <a:t> – return the index of the first occurrence</a:t>
            </a:r>
          </a:p>
          <a:p>
            <a:r>
              <a:rPr lang="en-US" b="1" dirty="0"/>
              <a:t>count</a:t>
            </a:r>
            <a:r>
              <a:rPr lang="en-US" dirty="0"/>
              <a:t> – return the total number of occurrences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549652-6E7F-1F4F-922E-45CD8CBE8C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56532" y="1919649"/>
            <a:ext cx="38989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77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46121-8D54-8345-8C7F-710E73B81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Reverse, Sort, Copy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E4CB0-ACBF-E94E-9C33-6D51154D9E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reverse</a:t>
            </a:r>
            <a:r>
              <a:rPr lang="en-US" dirty="0"/>
              <a:t> – reverse the order of the whole list</a:t>
            </a:r>
          </a:p>
          <a:p>
            <a:r>
              <a:rPr lang="en-US" b="1" dirty="0"/>
              <a:t>sort</a:t>
            </a:r>
            <a:r>
              <a:rPr lang="en-US" dirty="0"/>
              <a:t> – arrange in order by value</a:t>
            </a:r>
          </a:p>
          <a:p>
            <a:pPr lvl="1"/>
            <a:r>
              <a:rPr lang="en-US" dirty="0"/>
              <a:t>Default is ascending</a:t>
            </a:r>
          </a:p>
          <a:p>
            <a:pPr lvl="1"/>
            <a:r>
              <a:rPr lang="en-US" dirty="0"/>
              <a:t>Use </a:t>
            </a:r>
            <a:r>
              <a:rPr lang="en-US" b="1" dirty="0"/>
              <a:t>reverse=True</a:t>
            </a:r>
            <a:r>
              <a:rPr lang="en-US" dirty="0"/>
              <a:t> for descending</a:t>
            </a:r>
          </a:p>
          <a:p>
            <a:r>
              <a:rPr lang="en-US" b="1" dirty="0"/>
              <a:t>copy</a:t>
            </a:r>
            <a:r>
              <a:rPr lang="en-US" dirty="0"/>
              <a:t> – return a new, separate copy of the list</a:t>
            </a:r>
          </a:p>
          <a:p>
            <a:pPr lvl="1"/>
            <a:r>
              <a:rPr lang="en-US" dirty="0"/>
              <a:t>This is the only list method that returns a new list instead of modifying the original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BF5689B-179C-4004-17D1-60E77CB2FF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82823" y="1825625"/>
            <a:ext cx="456035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27547"/>
      </p:ext>
    </p:extLst>
  </p:cSld>
  <p:clrMapOvr>
    <a:masterClrMapping/>
  </p:clrMapOvr>
</p:sld>
</file>

<file path=ppt/theme/theme1.xml><?xml version="1.0" encoding="utf-8"?>
<a:theme xmlns:a="http://schemas.openxmlformats.org/drawingml/2006/main" name="mbl">
  <a:themeElements>
    <a:clrScheme name="myblendedlearning">
      <a:dk1>
        <a:srgbClr val="000000"/>
      </a:dk1>
      <a:lt1>
        <a:srgbClr val="FFFFFF"/>
      </a:lt1>
      <a:dk2>
        <a:srgbClr val="021689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94A7B7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bl" id="{3D80533A-24CA-2846-8A39-E36C07FBE321}" vid="{CA4A00CD-2934-D54C-B13B-DCA0DDE3A1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mbl</Template>
  <TotalTime>5822</TotalTime>
  <Words>1241</Words>
  <Application>Microsoft Macintosh PowerPoint</Application>
  <PresentationFormat>Widescreen</PresentationFormat>
  <Paragraphs>172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Avenir Next LT Pro</vt:lpstr>
      <vt:lpstr>Calibri</vt:lpstr>
      <vt:lpstr>Tw Cen MT</vt:lpstr>
      <vt:lpstr>mbl</vt:lpstr>
      <vt:lpstr>Beginner Data Science Programming</vt:lpstr>
      <vt:lpstr>Python Complex Types</vt:lpstr>
      <vt:lpstr>Complex Type - List</vt:lpstr>
      <vt:lpstr>List – special case</vt:lpstr>
      <vt:lpstr>List Slicing/Indexing</vt:lpstr>
      <vt:lpstr>List Methods</vt:lpstr>
      <vt:lpstr>Add/Remove items</vt:lpstr>
      <vt:lpstr>Search</vt:lpstr>
      <vt:lpstr>Reverse, Sort, Copy</vt:lpstr>
      <vt:lpstr>Global list functions</vt:lpstr>
      <vt:lpstr>Complex Type - Tuple</vt:lpstr>
      <vt:lpstr>Convert between list &amp; tuple</vt:lpstr>
      <vt:lpstr>Tuple Unpacking</vt:lpstr>
      <vt:lpstr>Complex Type - Dictionary</vt:lpstr>
      <vt:lpstr>Dictionary Methods</vt:lpstr>
      <vt:lpstr>Add/Remove Items</vt:lpstr>
      <vt:lpstr>Fromkeys</vt:lpstr>
      <vt:lpstr>Getting All Items</vt:lpstr>
      <vt:lpstr>Complex Type - Set</vt:lpstr>
      <vt:lpstr>Set Methods</vt:lpstr>
      <vt:lpstr>Add/Remove</vt:lpstr>
      <vt:lpstr>Set operations</vt:lpstr>
      <vt:lpstr>Set Tests</vt:lpstr>
      <vt:lpstr>Set Operators</vt:lpstr>
      <vt:lpstr>Set Test Operators</vt:lpstr>
      <vt:lpstr>Nested Complex Types</vt:lpstr>
      <vt:lpstr>Nested Complex Types Example</vt:lpstr>
      <vt:lpstr>Homework – Improve Gas Mileage Program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Data Science Programming</dc:title>
  <dc:creator>Josh Baran</dc:creator>
  <cp:lastModifiedBy>Josh Baran</cp:lastModifiedBy>
  <cp:revision>19</cp:revision>
  <dcterms:created xsi:type="dcterms:W3CDTF">2022-04-06T17:41:02Z</dcterms:created>
  <dcterms:modified xsi:type="dcterms:W3CDTF">2023-08-10T14:58:15Z</dcterms:modified>
</cp:coreProperties>
</file>