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72" r:id="rId1"/>
  </p:sldMasterIdLst>
  <p:notesMasterIdLst>
    <p:notesMasterId r:id="rId27"/>
  </p:notesMasterIdLst>
  <p:sldIdLst>
    <p:sldId id="281" r:id="rId2"/>
    <p:sldId id="277" r:id="rId3"/>
    <p:sldId id="278" r:id="rId4"/>
    <p:sldId id="279" r:id="rId5"/>
    <p:sldId id="280" r:id="rId6"/>
    <p:sldId id="256" r:id="rId7"/>
    <p:sldId id="257" r:id="rId8"/>
    <p:sldId id="258" r:id="rId9"/>
    <p:sldId id="259" r:id="rId10"/>
    <p:sldId id="261" r:id="rId11"/>
    <p:sldId id="262" r:id="rId12"/>
    <p:sldId id="263" r:id="rId13"/>
    <p:sldId id="264" r:id="rId14"/>
    <p:sldId id="265" r:id="rId15"/>
    <p:sldId id="267" r:id="rId16"/>
    <p:sldId id="266" r:id="rId17"/>
    <p:sldId id="268" r:id="rId18"/>
    <p:sldId id="269" r:id="rId19"/>
    <p:sldId id="270" r:id="rId20"/>
    <p:sldId id="271" r:id="rId21"/>
    <p:sldId id="272" r:id="rId22"/>
    <p:sldId id="273" r:id="rId23"/>
    <p:sldId id="276" r:id="rId24"/>
    <p:sldId id="274" r:id="rId25"/>
    <p:sldId id="275" r:id="rId2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5266"/>
    <p:restoredTop sz="94082"/>
  </p:normalViewPr>
  <p:slideViewPr>
    <p:cSldViewPr snapToGrid="0" snapToObjects="1">
      <p:cViewPr varScale="1">
        <p:scale>
          <a:sx n="120" d="100"/>
          <a:sy n="120" d="100"/>
        </p:scale>
        <p:origin x="1456" y="184"/>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80" d="100"/>
        <a:sy n="8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5AF056B-0AF7-A84D-AE05-F8FD1C338682}" type="datetimeFigureOut">
              <a:rPr lang="en-US" smtClean="0"/>
              <a:t>9/28/23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2B58F78-6349-BC47-8F0B-B529AB318807}" type="slidenum">
              <a:rPr lang="en-US" smtClean="0"/>
              <a:t>‹#›</a:t>
            </a:fld>
            <a:endParaRPr lang="en-US"/>
          </a:p>
        </p:txBody>
      </p:sp>
    </p:spTree>
    <p:extLst>
      <p:ext uri="{BB962C8B-B14F-4D97-AF65-F5344CB8AC3E}">
        <p14:creationId xmlns:p14="http://schemas.microsoft.com/office/powerpoint/2010/main" val="390201027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Switch to live anaconda navigator to show examples</a:t>
            </a:r>
          </a:p>
        </p:txBody>
      </p:sp>
      <p:sp>
        <p:nvSpPr>
          <p:cNvPr id="4" name="Slide Number Placeholder 3"/>
          <p:cNvSpPr>
            <a:spLocks noGrp="1"/>
          </p:cNvSpPr>
          <p:nvPr>
            <p:ph type="sldNum" sz="quarter" idx="5"/>
          </p:nvPr>
        </p:nvSpPr>
        <p:spPr/>
        <p:txBody>
          <a:bodyPr/>
          <a:lstStyle/>
          <a:p>
            <a:fld id="{72B58F78-6349-BC47-8F0B-B529AB318807}" type="slidenum">
              <a:rPr lang="en-US" smtClean="0"/>
              <a:t>18</a:t>
            </a:fld>
            <a:endParaRPr lang="en-US"/>
          </a:p>
        </p:txBody>
      </p:sp>
    </p:spTree>
    <p:extLst>
      <p:ext uri="{BB962C8B-B14F-4D97-AF65-F5344CB8AC3E}">
        <p14:creationId xmlns:p14="http://schemas.microsoft.com/office/powerpoint/2010/main" val="401224940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DE1A06-8754-4870-9E44-E39BADAD9845}"/>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3527F020-BBC3-49BB-91C2-5B2CBD64B3C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767C0C22-EBDA-4130-87AE-CB28BC19B077}"/>
              </a:ext>
            </a:extLst>
          </p:cNvPr>
          <p:cNvSpPr>
            <a:spLocks noGrp="1"/>
          </p:cNvSpPr>
          <p:nvPr>
            <p:ph type="dt" sz="half" idx="10"/>
          </p:nvPr>
        </p:nvSpPr>
        <p:spPr/>
        <p:txBody>
          <a:bodyPr/>
          <a:lstStyle/>
          <a:p>
            <a:fld id="{39F91EC5-27EA-0040-B91E-97110DAA6E4F}" type="datetimeFigureOut">
              <a:rPr lang="en-US" smtClean="0"/>
              <a:t>9/28/23</a:t>
            </a:fld>
            <a:endParaRPr lang="en-US"/>
          </a:p>
        </p:txBody>
      </p:sp>
      <p:sp>
        <p:nvSpPr>
          <p:cNvPr id="5" name="Footer Placeholder 4">
            <a:extLst>
              <a:ext uri="{FF2B5EF4-FFF2-40B4-BE49-F238E27FC236}">
                <a16:creationId xmlns:a16="http://schemas.microsoft.com/office/drawing/2014/main" id="{E2A419A8-07CA-4A4C-AEC2-C40D4D50AFA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9FA7B86-E610-42EA-B4DC-C2F447785273}"/>
              </a:ext>
            </a:extLst>
          </p:cNvPr>
          <p:cNvSpPr>
            <a:spLocks noGrp="1"/>
          </p:cNvSpPr>
          <p:nvPr>
            <p:ph type="sldNum" sz="quarter" idx="12"/>
          </p:nvPr>
        </p:nvSpPr>
        <p:spPr/>
        <p:txBody>
          <a:bodyPr/>
          <a:lstStyle/>
          <a:p>
            <a:fld id="{809F7E8B-E5DD-E043-BD8A-486FAFA3BE09}" type="slidenum">
              <a:rPr lang="en-US" smtClean="0"/>
              <a:t>‹#›</a:t>
            </a:fld>
            <a:endParaRPr lang="en-US"/>
          </a:p>
        </p:txBody>
      </p:sp>
      <p:sp>
        <p:nvSpPr>
          <p:cNvPr id="7" name="Freeform: Shape 6">
            <a:extLst>
              <a:ext uri="{FF2B5EF4-FFF2-40B4-BE49-F238E27FC236}">
                <a16:creationId xmlns:a16="http://schemas.microsoft.com/office/drawing/2014/main" id="{8A7BA06D-B3FF-4E91-8639-B4569AE3AA23}"/>
              </a:ext>
            </a:extLst>
          </p:cNvPr>
          <p:cNvSpPr/>
          <p:nvPr/>
        </p:nvSpPr>
        <p:spPr>
          <a:xfrm>
            <a:off x="10208695" y="1"/>
            <a:ext cx="1135066" cy="477997"/>
          </a:xfrm>
          <a:custGeom>
            <a:avLst/>
            <a:gdLst>
              <a:gd name="connsiteX0" fmla="*/ 0 w 1135066"/>
              <a:gd name="connsiteY0" fmla="*/ 0 h 477997"/>
              <a:gd name="connsiteX1" fmla="*/ 1135066 w 1135066"/>
              <a:gd name="connsiteY1" fmla="*/ 0 h 477997"/>
              <a:gd name="connsiteX2" fmla="*/ 1133370 w 1135066"/>
              <a:gd name="connsiteY2" fmla="*/ 16827 h 477997"/>
              <a:gd name="connsiteX3" fmla="*/ 567533 w 1135066"/>
              <a:gd name="connsiteY3" fmla="*/ 477997 h 477997"/>
              <a:gd name="connsiteX4" fmla="*/ 1696 w 1135066"/>
              <a:gd name="connsiteY4" fmla="*/ 16827 h 47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 name="Arc 7">
            <a:extLst>
              <a:ext uri="{FF2B5EF4-FFF2-40B4-BE49-F238E27FC236}">
                <a16:creationId xmlns:a16="http://schemas.microsoft.com/office/drawing/2014/main" id="{2B30C86D-5A07-48BC-9C9D-6F9A2DB1E9E1}"/>
              </a:ext>
            </a:extLst>
          </p:cNvPr>
          <p:cNvSpPr/>
          <p:nvPr/>
        </p:nvSpPr>
        <p:spPr>
          <a:xfrm rot="10800000" flipV="1">
            <a:off x="555710" y="106482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9" name="Picture 8" descr="Logo&#10;&#10;Description automatically generated">
            <a:extLst>
              <a:ext uri="{FF2B5EF4-FFF2-40B4-BE49-F238E27FC236}">
                <a16:creationId xmlns:a16="http://schemas.microsoft.com/office/drawing/2014/main" id="{C32BFCE6-4AA8-2044-88D6-8D6CCBB804D9}"/>
              </a:ext>
            </a:extLst>
          </p:cNvPr>
          <p:cNvPicPr>
            <a:picLocks noChangeAspect="1"/>
          </p:cNvPicPr>
          <p:nvPr/>
        </p:nvPicPr>
        <p:blipFill>
          <a:blip r:embed="rId2"/>
          <a:stretch>
            <a:fillRect/>
          </a:stretch>
        </p:blipFill>
        <p:spPr>
          <a:xfrm>
            <a:off x="45814" y="6168483"/>
            <a:ext cx="2551612" cy="552992"/>
          </a:xfrm>
          <a:prstGeom prst="rect">
            <a:avLst/>
          </a:prstGeom>
        </p:spPr>
      </p:pic>
      <p:pic>
        <p:nvPicPr>
          <p:cNvPr id="10" name="Picture 9">
            <a:extLst>
              <a:ext uri="{FF2B5EF4-FFF2-40B4-BE49-F238E27FC236}">
                <a16:creationId xmlns:a16="http://schemas.microsoft.com/office/drawing/2014/main" id="{42C81EFA-648C-5F46-A8B5-36E1F71210C4}"/>
              </a:ext>
            </a:extLst>
          </p:cNvPr>
          <p:cNvPicPr>
            <a:picLocks noChangeAspect="1"/>
          </p:cNvPicPr>
          <p:nvPr/>
        </p:nvPicPr>
        <p:blipFill>
          <a:blip r:embed="rId3"/>
          <a:stretch>
            <a:fillRect/>
          </a:stretch>
        </p:blipFill>
        <p:spPr>
          <a:xfrm>
            <a:off x="5298299" y="515224"/>
            <a:ext cx="1595402" cy="1214278"/>
          </a:xfrm>
          <a:prstGeom prst="rect">
            <a:avLst/>
          </a:prstGeom>
        </p:spPr>
      </p:pic>
    </p:spTree>
    <p:extLst>
      <p:ext uri="{BB962C8B-B14F-4D97-AF65-F5344CB8AC3E}">
        <p14:creationId xmlns:p14="http://schemas.microsoft.com/office/powerpoint/2010/main" val="425843164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F6E5D1-6D19-4E7F-9B4E-42326B7716F7}"/>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EAD2A06C-F91A-4ADC-9CD2-61F0A4D7EE1F}"/>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643AA9A-2280-4F63-8B3D-20742AE6901F}"/>
              </a:ext>
            </a:extLst>
          </p:cNvPr>
          <p:cNvSpPr>
            <a:spLocks noGrp="1"/>
          </p:cNvSpPr>
          <p:nvPr>
            <p:ph type="dt" sz="half" idx="10"/>
          </p:nvPr>
        </p:nvSpPr>
        <p:spPr/>
        <p:txBody>
          <a:bodyPr/>
          <a:lstStyle/>
          <a:p>
            <a:fld id="{39F91EC5-27EA-0040-B91E-97110DAA6E4F}" type="datetimeFigureOut">
              <a:rPr lang="en-US" smtClean="0"/>
              <a:t>9/28/23</a:t>
            </a:fld>
            <a:endParaRPr lang="en-US"/>
          </a:p>
        </p:txBody>
      </p:sp>
      <p:sp>
        <p:nvSpPr>
          <p:cNvPr id="5" name="Footer Placeholder 4">
            <a:extLst>
              <a:ext uri="{FF2B5EF4-FFF2-40B4-BE49-F238E27FC236}">
                <a16:creationId xmlns:a16="http://schemas.microsoft.com/office/drawing/2014/main" id="{E40D986B-E58E-43B6-8A80-FFA9D8F748F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2140D36-2E71-4F27-967F-7A3E4C6EE197}"/>
              </a:ext>
            </a:extLst>
          </p:cNvPr>
          <p:cNvSpPr>
            <a:spLocks noGrp="1"/>
          </p:cNvSpPr>
          <p:nvPr>
            <p:ph type="sldNum" sz="quarter" idx="12"/>
          </p:nvPr>
        </p:nvSpPr>
        <p:spPr/>
        <p:txBody>
          <a:bodyPr/>
          <a:lstStyle/>
          <a:p>
            <a:fld id="{809F7E8B-E5DD-E043-BD8A-486FAFA3BE09}" type="slidenum">
              <a:rPr lang="en-US" smtClean="0"/>
              <a:t>‹#›</a:t>
            </a:fld>
            <a:endParaRPr lang="en-US"/>
          </a:p>
        </p:txBody>
      </p:sp>
      <p:sp>
        <p:nvSpPr>
          <p:cNvPr id="7" name="Freeform: Shape 6">
            <a:extLst>
              <a:ext uri="{FF2B5EF4-FFF2-40B4-BE49-F238E27FC236}">
                <a16:creationId xmlns:a16="http://schemas.microsoft.com/office/drawing/2014/main" id="{C1609904-5327-4D2C-A445-B270A00F3B5F}"/>
              </a:ext>
            </a:extLst>
          </p:cNvPr>
          <p:cNvSpPr/>
          <p:nvPr/>
        </p:nvSpPr>
        <p:spPr>
          <a:xfrm rot="16200000">
            <a:off x="-388933" y="4841194"/>
            <a:ext cx="1737401" cy="959536"/>
          </a:xfrm>
          <a:custGeom>
            <a:avLst/>
            <a:gdLst>
              <a:gd name="connsiteX0" fmla="*/ 0 w 1737401"/>
              <a:gd name="connsiteY0" fmla="*/ 0 h 959536"/>
              <a:gd name="connsiteX1" fmla="*/ 123825 w 1737401"/>
              <a:gd name="connsiteY1" fmla="*/ 0 h 959536"/>
              <a:gd name="connsiteX2" fmla="*/ 123825 w 1737401"/>
              <a:gd name="connsiteY2" fmla="*/ 790277 h 959536"/>
              <a:gd name="connsiteX3" fmla="*/ 1490095 w 1737401"/>
              <a:gd name="connsiteY3" fmla="*/ 0 h 959536"/>
              <a:gd name="connsiteX4" fmla="*/ 1737401 w 1737401"/>
              <a:gd name="connsiteY4" fmla="*/ 0 h 959536"/>
              <a:gd name="connsiteX5" fmla="*/ 92869 w 1737401"/>
              <a:gd name="connsiteY5" fmla="*/ 951249 h 959536"/>
              <a:gd name="connsiteX6" fmla="*/ 61913 w 1737401"/>
              <a:gd name="connsiteY6" fmla="*/ 959536 h 959536"/>
              <a:gd name="connsiteX7" fmla="*/ 0 w 1737401"/>
              <a:gd name="connsiteY7" fmla="*/ 897624 h 9595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401" h="959536">
                <a:moveTo>
                  <a:pt x="0" y="0"/>
                </a:moveTo>
                <a:lnTo>
                  <a:pt x="123825" y="0"/>
                </a:lnTo>
                <a:lnTo>
                  <a:pt x="123825" y="790277"/>
                </a:lnTo>
                <a:lnTo>
                  <a:pt x="1490095" y="0"/>
                </a:lnTo>
                <a:lnTo>
                  <a:pt x="1737401" y="0"/>
                </a:lnTo>
                <a:lnTo>
                  <a:pt x="92869" y="951249"/>
                </a:lnTo>
                <a:cubicBezTo>
                  <a:pt x="83458" y="956688"/>
                  <a:pt x="72780" y="959546"/>
                  <a:pt x="61913" y="959536"/>
                </a:cubicBezTo>
                <a:cubicBezTo>
                  <a:pt x="27719" y="959536"/>
                  <a:pt x="0" y="931818"/>
                  <a:pt x="0" y="897624"/>
                </a:cubicBezTo>
                <a:close/>
              </a:path>
            </a:pathLst>
          </a:custGeom>
          <a:solidFill>
            <a:schemeClr val="accent6"/>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8" name="Freeform: Shape 7">
            <a:extLst>
              <a:ext uri="{FF2B5EF4-FFF2-40B4-BE49-F238E27FC236}">
                <a16:creationId xmlns:a16="http://schemas.microsoft.com/office/drawing/2014/main" id="{30FC7BEC-08C5-4D95-9C84-B48BC8AD1C94}"/>
              </a:ext>
            </a:extLst>
          </p:cNvPr>
          <p:cNvSpPr/>
          <p:nvPr/>
        </p:nvSpPr>
        <p:spPr>
          <a:xfrm>
            <a:off x="10494433" y="2"/>
            <a:ext cx="849328" cy="357668"/>
          </a:xfrm>
          <a:custGeom>
            <a:avLst/>
            <a:gdLst>
              <a:gd name="connsiteX0" fmla="*/ 0 w 1135066"/>
              <a:gd name="connsiteY0" fmla="*/ 0 h 477997"/>
              <a:gd name="connsiteX1" fmla="*/ 1135066 w 1135066"/>
              <a:gd name="connsiteY1" fmla="*/ 0 h 477997"/>
              <a:gd name="connsiteX2" fmla="*/ 1133370 w 1135066"/>
              <a:gd name="connsiteY2" fmla="*/ 16827 h 477997"/>
              <a:gd name="connsiteX3" fmla="*/ 567533 w 1135066"/>
              <a:gd name="connsiteY3" fmla="*/ 477997 h 477997"/>
              <a:gd name="connsiteX4" fmla="*/ 1696 w 1135066"/>
              <a:gd name="connsiteY4" fmla="*/ 16827 h 47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9" name="Picture 8" descr="Logo&#10;&#10;Description automatically generated">
            <a:extLst>
              <a:ext uri="{FF2B5EF4-FFF2-40B4-BE49-F238E27FC236}">
                <a16:creationId xmlns:a16="http://schemas.microsoft.com/office/drawing/2014/main" id="{25E92BEE-E1F9-0042-B57F-F7CA27A73B70}"/>
              </a:ext>
            </a:extLst>
          </p:cNvPr>
          <p:cNvPicPr>
            <a:picLocks noChangeAspect="1"/>
          </p:cNvPicPr>
          <p:nvPr/>
        </p:nvPicPr>
        <p:blipFill>
          <a:blip r:embed="rId2"/>
          <a:stretch>
            <a:fillRect/>
          </a:stretch>
        </p:blipFill>
        <p:spPr>
          <a:xfrm>
            <a:off x="9516852" y="6168483"/>
            <a:ext cx="2551612" cy="552992"/>
          </a:xfrm>
          <a:prstGeom prst="rect">
            <a:avLst/>
          </a:prstGeom>
        </p:spPr>
      </p:pic>
    </p:spTree>
    <p:extLst>
      <p:ext uri="{BB962C8B-B14F-4D97-AF65-F5344CB8AC3E}">
        <p14:creationId xmlns:p14="http://schemas.microsoft.com/office/powerpoint/2010/main" val="99090691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281FEA3D-0C7F-45CD-B6A0-942F707B3632}"/>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FE8B8A12-BCE6-4D03-A637-1DEC8924BEF9}"/>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6749755-9FF4-428A-AEB7-1A6477466741}"/>
              </a:ext>
            </a:extLst>
          </p:cNvPr>
          <p:cNvSpPr>
            <a:spLocks noGrp="1"/>
          </p:cNvSpPr>
          <p:nvPr>
            <p:ph type="dt" sz="half" idx="10"/>
          </p:nvPr>
        </p:nvSpPr>
        <p:spPr/>
        <p:txBody>
          <a:bodyPr/>
          <a:lstStyle/>
          <a:p>
            <a:fld id="{39F91EC5-27EA-0040-B91E-97110DAA6E4F}" type="datetimeFigureOut">
              <a:rPr lang="en-US" smtClean="0"/>
              <a:t>9/28/23</a:t>
            </a:fld>
            <a:endParaRPr lang="en-US"/>
          </a:p>
        </p:txBody>
      </p:sp>
      <p:sp>
        <p:nvSpPr>
          <p:cNvPr id="5" name="Footer Placeholder 4">
            <a:extLst>
              <a:ext uri="{FF2B5EF4-FFF2-40B4-BE49-F238E27FC236}">
                <a16:creationId xmlns:a16="http://schemas.microsoft.com/office/drawing/2014/main" id="{A5141836-11E2-49FD-877D-53B74514A92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4D24C42-4B05-4EEF-BE14-29041EC9C0E5}"/>
              </a:ext>
            </a:extLst>
          </p:cNvPr>
          <p:cNvSpPr>
            <a:spLocks noGrp="1"/>
          </p:cNvSpPr>
          <p:nvPr>
            <p:ph type="sldNum" sz="quarter" idx="12"/>
          </p:nvPr>
        </p:nvSpPr>
        <p:spPr/>
        <p:txBody>
          <a:bodyPr/>
          <a:lstStyle/>
          <a:p>
            <a:fld id="{809F7E8B-E5DD-E043-BD8A-486FAFA3BE09}" type="slidenum">
              <a:rPr lang="en-US" smtClean="0"/>
              <a:t>‹#›</a:t>
            </a:fld>
            <a:endParaRPr lang="en-US"/>
          </a:p>
        </p:txBody>
      </p:sp>
      <p:sp>
        <p:nvSpPr>
          <p:cNvPr id="7" name="Freeform: Shape 6">
            <a:extLst>
              <a:ext uri="{FF2B5EF4-FFF2-40B4-BE49-F238E27FC236}">
                <a16:creationId xmlns:a16="http://schemas.microsoft.com/office/drawing/2014/main" id="{5BADDEB1-F604-408B-B02A-A2814606E6AF}"/>
              </a:ext>
            </a:extLst>
          </p:cNvPr>
          <p:cNvSpPr/>
          <p:nvPr/>
        </p:nvSpPr>
        <p:spPr>
          <a:xfrm rot="16200000">
            <a:off x="-388933" y="4841194"/>
            <a:ext cx="1737401" cy="959536"/>
          </a:xfrm>
          <a:custGeom>
            <a:avLst/>
            <a:gdLst>
              <a:gd name="connsiteX0" fmla="*/ 0 w 1737401"/>
              <a:gd name="connsiteY0" fmla="*/ 0 h 959536"/>
              <a:gd name="connsiteX1" fmla="*/ 123825 w 1737401"/>
              <a:gd name="connsiteY1" fmla="*/ 0 h 959536"/>
              <a:gd name="connsiteX2" fmla="*/ 123825 w 1737401"/>
              <a:gd name="connsiteY2" fmla="*/ 790277 h 959536"/>
              <a:gd name="connsiteX3" fmla="*/ 1490095 w 1737401"/>
              <a:gd name="connsiteY3" fmla="*/ 0 h 959536"/>
              <a:gd name="connsiteX4" fmla="*/ 1737401 w 1737401"/>
              <a:gd name="connsiteY4" fmla="*/ 0 h 959536"/>
              <a:gd name="connsiteX5" fmla="*/ 92869 w 1737401"/>
              <a:gd name="connsiteY5" fmla="*/ 951249 h 959536"/>
              <a:gd name="connsiteX6" fmla="*/ 61913 w 1737401"/>
              <a:gd name="connsiteY6" fmla="*/ 959536 h 959536"/>
              <a:gd name="connsiteX7" fmla="*/ 0 w 1737401"/>
              <a:gd name="connsiteY7" fmla="*/ 897624 h 9595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401" h="959536">
                <a:moveTo>
                  <a:pt x="0" y="0"/>
                </a:moveTo>
                <a:lnTo>
                  <a:pt x="123825" y="0"/>
                </a:lnTo>
                <a:lnTo>
                  <a:pt x="123825" y="790277"/>
                </a:lnTo>
                <a:lnTo>
                  <a:pt x="1490095" y="0"/>
                </a:lnTo>
                <a:lnTo>
                  <a:pt x="1737401" y="0"/>
                </a:lnTo>
                <a:lnTo>
                  <a:pt x="92869" y="951249"/>
                </a:lnTo>
                <a:cubicBezTo>
                  <a:pt x="83458" y="956688"/>
                  <a:pt x="72780" y="959546"/>
                  <a:pt x="61913" y="959536"/>
                </a:cubicBezTo>
                <a:cubicBezTo>
                  <a:pt x="27719" y="959536"/>
                  <a:pt x="0" y="931818"/>
                  <a:pt x="0" y="897624"/>
                </a:cubicBezTo>
                <a:close/>
              </a:path>
            </a:pathLst>
          </a:custGeom>
          <a:solidFill>
            <a:schemeClr val="accent6"/>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8" name="Freeform: Shape 7">
            <a:extLst>
              <a:ext uri="{FF2B5EF4-FFF2-40B4-BE49-F238E27FC236}">
                <a16:creationId xmlns:a16="http://schemas.microsoft.com/office/drawing/2014/main" id="{D8DF7987-332F-4D6C-81C3-990F39C76C96}"/>
              </a:ext>
            </a:extLst>
          </p:cNvPr>
          <p:cNvSpPr/>
          <p:nvPr/>
        </p:nvSpPr>
        <p:spPr>
          <a:xfrm>
            <a:off x="10494433" y="2"/>
            <a:ext cx="849328" cy="357668"/>
          </a:xfrm>
          <a:custGeom>
            <a:avLst/>
            <a:gdLst>
              <a:gd name="connsiteX0" fmla="*/ 0 w 1135066"/>
              <a:gd name="connsiteY0" fmla="*/ 0 h 477997"/>
              <a:gd name="connsiteX1" fmla="*/ 1135066 w 1135066"/>
              <a:gd name="connsiteY1" fmla="*/ 0 h 477997"/>
              <a:gd name="connsiteX2" fmla="*/ 1133370 w 1135066"/>
              <a:gd name="connsiteY2" fmla="*/ 16827 h 477997"/>
              <a:gd name="connsiteX3" fmla="*/ 567533 w 1135066"/>
              <a:gd name="connsiteY3" fmla="*/ 477997 h 477997"/>
              <a:gd name="connsiteX4" fmla="*/ 1696 w 1135066"/>
              <a:gd name="connsiteY4" fmla="*/ 16827 h 47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9" name="Picture 8" descr="Logo&#10;&#10;Description automatically generated">
            <a:extLst>
              <a:ext uri="{FF2B5EF4-FFF2-40B4-BE49-F238E27FC236}">
                <a16:creationId xmlns:a16="http://schemas.microsoft.com/office/drawing/2014/main" id="{6FC5E23A-81EA-1242-B6C8-69CA19E4DF77}"/>
              </a:ext>
            </a:extLst>
          </p:cNvPr>
          <p:cNvPicPr>
            <a:picLocks noChangeAspect="1"/>
          </p:cNvPicPr>
          <p:nvPr/>
        </p:nvPicPr>
        <p:blipFill>
          <a:blip r:embed="rId2"/>
          <a:stretch>
            <a:fillRect/>
          </a:stretch>
        </p:blipFill>
        <p:spPr>
          <a:xfrm>
            <a:off x="9516852" y="6168483"/>
            <a:ext cx="2551612" cy="552992"/>
          </a:xfrm>
          <a:prstGeom prst="rect">
            <a:avLst/>
          </a:prstGeom>
        </p:spPr>
      </p:pic>
    </p:spTree>
    <p:extLst>
      <p:ext uri="{BB962C8B-B14F-4D97-AF65-F5344CB8AC3E}">
        <p14:creationId xmlns:p14="http://schemas.microsoft.com/office/powerpoint/2010/main" val="297818350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9FF209-11EE-4A3F-9685-A155FECD0DC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A47AF11-F208-4FDA-9E19-D6CA3472134E}"/>
              </a:ext>
            </a:extLst>
          </p:cNvPr>
          <p:cNvSpPr>
            <a:spLocks noGrp="1"/>
          </p:cNvSpPr>
          <p:nvPr>
            <p:ph idx="1"/>
          </p:nvPr>
        </p:nvSpPr>
        <p:spPr>
          <a:xfrm>
            <a:off x="838200" y="1825625"/>
            <a:ext cx="10515600" cy="385974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6E82FA1-02B7-467E-9F16-D178149407C5}"/>
              </a:ext>
            </a:extLst>
          </p:cNvPr>
          <p:cNvSpPr>
            <a:spLocks noGrp="1"/>
          </p:cNvSpPr>
          <p:nvPr>
            <p:ph type="dt" sz="half" idx="10"/>
          </p:nvPr>
        </p:nvSpPr>
        <p:spPr/>
        <p:txBody>
          <a:bodyPr/>
          <a:lstStyle/>
          <a:p>
            <a:fld id="{39F91EC5-27EA-0040-B91E-97110DAA6E4F}" type="datetimeFigureOut">
              <a:rPr lang="en-US" smtClean="0"/>
              <a:t>9/28/23</a:t>
            </a:fld>
            <a:endParaRPr lang="en-US"/>
          </a:p>
        </p:txBody>
      </p:sp>
      <p:sp>
        <p:nvSpPr>
          <p:cNvPr id="5" name="Footer Placeholder 4">
            <a:extLst>
              <a:ext uri="{FF2B5EF4-FFF2-40B4-BE49-F238E27FC236}">
                <a16:creationId xmlns:a16="http://schemas.microsoft.com/office/drawing/2014/main" id="{6D389247-FB8A-4494-859B-B3754B02A5E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2CA5B62-3338-46A5-B381-A63B88CB0DDA}"/>
              </a:ext>
            </a:extLst>
          </p:cNvPr>
          <p:cNvSpPr>
            <a:spLocks noGrp="1"/>
          </p:cNvSpPr>
          <p:nvPr>
            <p:ph type="sldNum" sz="quarter" idx="12"/>
          </p:nvPr>
        </p:nvSpPr>
        <p:spPr/>
        <p:txBody>
          <a:bodyPr/>
          <a:lstStyle/>
          <a:p>
            <a:fld id="{809F7E8B-E5DD-E043-BD8A-486FAFA3BE09}" type="slidenum">
              <a:rPr lang="en-US" smtClean="0"/>
              <a:t>‹#›</a:t>
            </a:fld>
            <a:endParaRPr lang="en-US"/>
          </a:p>
        </p:txBody>
      </p:sp>
      <p:sp>
        <p:nvSpPr>
          <p:cNvPr id="7" name="Freeform: Shape 6">
            <a:extLst>
              <a:ext uri="{FF2B5EF4-FFF2-40B4-BE49-F238E27FC236}">
                <a16:creationId xmlns:a16="http://schemas.microsoft.com/office/drawing/2014/main" id="{23DA7759-3209-4FE2-96D1-4EEDD81E9EA0}"/>
              </a:ext>
            </a:extLst>
          </p:cNvPr>
          <p:cNvSpPr/>
          <p:nvPr/>
        </p:nvSpPr>
        <p:spPr>
          <a:xfrm>
            <a:off x="10494433" y="2"/>
            <a:ext cx="849328" cy="357668"/>
          </a:xfrm>
          <a:custGeom>
            <a:avLst/>
            <a:gdLst>
              <a:gd name="connsiteX0" fmla="*/ 0 w 1135066"/>
              <a:gd name="connsiteY0" fmla="*/ 0 h 477997"/>
              <a:gd name="connsiteX1" fmla="*/ 1135066 w 1135066"/>
              <a:gd name="connsiteY1" fmla="*/ 0 h 477997"/>
              <a:gd name="connsiteX2" fmla="*/ 1133370 w 1135066"/>
              <a:gd name="connsiteY2" fmla="*/ 16827 h 477997"/>
              <a:gd name="connsiteX3" fmla="*/ 567533 w 1135066"/>
              <a:gd name="connsiteY3" fmla="*/ 477997 h 477997"/>
              <a:gd name="connsiteX4" fmla="*/ 1696 w 1135066"/>
              <a:gd name="connsiteY4" fmla="*/ 16827 h 47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 name="Freeform: Shape 7">
            <a:extLst>
              <a:ext uri="{FF2B5EF4-FFF2-40B4-BE49-F238E27FC236}">
                <a16:creationId xmlns:a16="http://schemas.microsoft.com/office/drawing/2014/main" id="{41460DAD-8769-4C9F-9C8C-BB0443909D76}"/>
              </a:ext>
            </a:extLst>
          </p:cNvPr>
          <p:cNvSpPr/>
          <p:nvPr/>
        </p:nvSpPr>
        <p:spPr>
          <a:xfrm flipH="1">
            <a:off x="123536" y="5717905"/>
            <a:ext cx="1771609" cy="1140095"/>
          </a:xfrm>
          <a:custGeom>
            <a:avLst/>
            <a:gdLst>
              <a:gd name="connsiteX0" fmla="*/ 1561721 w 1771609"/>
              <a:gd name="connsiteY0" fmla="*/ 763041 h 1140095"/>
              <a:gd name="connsiteX1" fmla="*/ 1623024 w 1771609"/>
              <a:gd name="connsiteY1" fmla="*/ 792810 h 1140095"/>
              <a:gd name="connsiteX2" fmla="*/ 1711735 w 1771609"/>
              <a:gd name="connsiteY2" fmla="*/ 970132 h 1140095"/>
              <a:gd name="connsiteX3" fmla="*/ 1771609 w 1771609"/>
              <a:gd name="connsiteY3" fmla="*/ 1140095 h 1140095"/>
              <a:gd name="connsiteX4" fmla="*/ 1637225 w 1771609"/>
              <a:gd name="connsiteY4" fmla="*/ 1140095 h 1140095"/>
              <a:gd name="connsiteX5" fmla="*/ 1594820 w 1771609"/>
              <a:gd name="connsiteY5" fmla="*/ 1019711 h 1140095"/>
              <a:gd name="connsiteX6" fmla="*/ 1513200 w 1771609"/>
              <a:gd name="connsiteY6" fmla="*/ 856627 h 1140095"/>
              <a:gd name="connsiteX7" fmla="*/ 1538499 w 1771609"/>
              <a:gd name="connsiteY7" fmla="*/ 770415 h 1140095"/>
              <a:gd name="connsiteX8" fmla="*/ 1561721 w 1771609"/>
              <a:gd name="connsiteY8" fmla="*/ 763041 h 1140095"/>
              <a:gd name="connsiteX9" fmla="*/ 933455 w 1771609"/>
              <a:gd name="connsiteY9" fmla="*/ 161309 h 1140095"/>
              <a:gd name="connsiteX10" fmla="*/ 957797 w 1771609"/>
              <a:gd name="connsiteY10" fmla="*/ 167970 h 1140095"/>
              <a:gd name="connsiteX11" fmla="*/ 1286982 w 1771609"/>
              <a:gd name="connsiteY11" fmla="*/ 387616 h 1140095"/>
              <a:gd name="connsiteX12" fmla="*/ 1293725 w 1771609"/>
              <a:gd name="connsiteY12" fmla="*/ 477075 h 1140095"/>
              <a:gd name="connsiteX13" fmla="*/ 1245453 w 1771609"/>
              <a:gd name="connsiteY13" fmla="*/ 499154 h 1140095"/>
              <a:gd name="connsiteX14" fmla="*/ 1245167 w 1771609"/>
              <a:gd name="connsiteY14" fmla="*/ 499154 h 1140095"/>
              <a:gd name="connsiteX15" fmla="*/ 1203638 w 1771609"/>
              <a:gd name="connsiteY15" fmla="*/ 484104 h 1140095"/>
              <a:gd name="connsiteX16" fmla="*/ 900647 w 1771609"/>
              <a:gd name="connsiteY16" fmla="*/ 281508 h 1140095"/>
              <a:gd name="connsiteX17" fmla="*/ 872454 w 1771609"/>
              <a:gd name="connsiteY17" fmla="*/ 196164 h 1140095"/>
              <a:gd name="connsiteX18" fmla="*/ 933455 w 1771609"/>
              <a:gd name="connsiteY18" fmla="*/ 161309 h 1140095"/>
              <a:gd name="connsiteX19" fmla="*/ 256260 w 1771609"/>
              <a:gd name="connsiteY19" fmla="*/ 29 h 1140095"/>
              <a:gd name="connsiteX20" fmla="*/ 454020 w 1771609"/>
              <a:gd name="connsiteY20" fmla="*/ 13474 h 1140095"/>
              <a:gd name="connsiteX21" fmla="*/ 509236 w 1771609"/>
              <a:gd name="connsiteY21" fmla="*/ 84182 h 1140095"/>
              <a:gd name="connsiteX22" fmla="*/ 445829 w 1771609"/>
              <a:gd name="connsiteY22" fmla="*/ 139871 h 1140095"/>
              <a:gd name="connsiteX23" fmla="*/ 437447 w 1771609"/>
              <a:gd name="connsiteY23" fmla="*/ 139395 h 1140095"/>
              <a:gd name="connsiteX24" fmla="*/ 73211 w 1771609"/>
              <a:gd name="connsiteY24" fmla="*/ 137204 h 1140095"/>
              <a:gd name="connsiteX25" fmla="*/ 749 w 1771609"/>
              <a:gd name="connsiteY25" fmla="*/ 84082 h 1140095"/>
              <a:gd name="connsiteX26" fmla="*/ 53871 w 1771609"/>
              <a:gd name="connsiteY26" fmla="*/ 11621 h 1140095"/>
              <a:gd name="connsiteX27" fmla="*/ 58352 w 1771609"/>
              <a:gd name="connsiteY27" fmla="*/ 11093 h 1140095"/>
              <a:gd name="connsiteX28" fmla="*/ 256260 w 1771609"/>
              <a:gd name="connsiteY28" fmla="*/ 29 h 11400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771609" h="1140095">
                <a:moveTo>
                  <a:pt x="1561721" y="763041"/>
                </a:moveTo>
                <a:cubicBezTo>
                  <a:pt x="1585506" y="760324"/>
                  <a:pt x="1609722" y="771249"/>
                  <a:pt x="1623024" y="792810"/>
                </a:cubicBezTo>
                <a:cubicBezTo>
                  <a:pt x="1656300" y="850065"/>
                  <a:pt x="1685920" y="909291"/>
                  <a:pt x="1711735" y="970132"/>
                </a:cubicBezTo>
                <a:lnTo>
                  <a:pt x="1771609" y="1140095"/>
                </a:lnTo>
                <a:lnTo>
                  <a:pt x="1637225" y="1140095"/>
                </a:lnTo>
                <a:lnTo>
                  <a:pt x="1594820" y="1019711"/>
                </a:lnTo>
                <a:cubicBezTo>
                  <a:pt x="1571072" y="963753"/>
                  <a:pt x="1543818" y="909282"/>
                  <a:pt x="1513200" y="856627"/>
                </a:cubicBezTo>
                <a:cubicBezTo>
                  <a:pt x="1496379" y="825834"/>
                  <a:pt x="1507704" y="787236"/>
                  <a:pt x="1538499" y="770415"/>
                </a:cubicBezTo>
                <a:cubicBezTo>
                  <a:pt x="1545912" y="766367"/>
                  <a:pt x="1553792" y="763946"/>
                  <a:pt x="1561721" y="763041"/>
                </a:cubicBezTo>
                <a:close/>
                <a:moveTo>
                  <a:pt x="933455" y="161309"/>
                </a:moveTo>
                <a:cubicBezTo>
                  <a:pt x="941693" y="161855"/>
                  <a:pt x="949959" y="164025"/>
                  <a:pt x="957797" y="167970"/>
                </a:cubicBezTo>
                <a:cubicBezTo>
                  <a:pt x="1076184" y="227289"/>
                  <a:pt x="1186759" y="301068"/>
                  <a:pt x="1286982" y="387616"/>
                </a:cubicBezTo>
                <a:cubicBezTo>
                  <a:pt x="1313547" y="410457"/>
                  <a:pt x="1316566" y="450510"/>
                  <a:pt x="1293725" y="477075"/>
                </a:cubicBezTo>
                <a:cubicBezTo>
                  <a:pt x="1281638" y="491137"/>
                  <a:pt x="1263998" y="499204"/>
                  <a:pt x="1245453" y="499154"/>
                </a:cubicBezTo>
                <a:lnTo>
                  <a:pt x="1245167" y="499154"/>
                </a:lnTo>
                <a:cubicBezTo>
                  <a:pt x="1229965" y="499301"/>
                  <a:pt x="1215220" y="493956"/>
                  <a:pt x="1203638" y="484104"/>
                </a:cubicBezTo>
                <a:cubicBezTo>
                  <a:pt x="1111407" y="404300"/>
                  <a:pt x="1009633" y="336248"/>
                  <a:pt x="900647" y="281508"/>
                </a:cubicBezTo>
                <a:cubicBezTo>
                  <a:pt x="869295" y="265726"/>
                  <a:pt x="856672" y="227516"/>
                  <a:pt x="872454" y="196164"/>
                </a:cubicBezTo>
                <a:cubicBezTo>
                  <a:pt x="884290" y="172650"/>
                  <a:pt x="908742" y="159670"/>
                  <a:pt x="933455" y="161309"/>
                </a:cubicBezTo>
                <a:close/>
                <a:moveTo>
                  <a:pt x="256260" y="29"/>
                </a:moveTo>
                <a:cubicBezTo>
                  <a:pt x="322331" y="427"/>
                  <a:pt x="388378" y="4909"/>
                  <a:pt x="454020" y="13474"/>
                </a:cubicBezTo>
                <a:cubicBezTo>
                  <a:pt x="488793" y="17752"/>
                  <a:pt x="513514" y="49409"/>
                  <a:pt x="509236" y="84182"/>
                </a:cubicBezTo>
                <a:cubicBezTo>
                  <a:pt x="505303" y="116151"/>
                  <a:pt x="478038" y="140098"/>
                  <a:pt x="445829" y="139871"/>
                </a:cubicBezTo>
                <a:cubicBezTo>
                  <a:pt x="443027" y="139899"/>
                  <a:pt x="440227" y="139740"/>
                  <a:pt x="437447" y="139395"/>
                </a:cubicBezTo>
                <a:cubicBezTo>
                  <a:pt x="316592" y="123615"/>
                  <a:pt x="194247" y="122878"/>
                  <a:pt x="73211" y="137204"/>
                </a:cubicBezTo>
                <a:cubicBezTo>
                  <a:pt x="38532" y="142545"/>
                  <a:pt x="6090" y="118762"/>
                  <a:pt x="749" y="84082"/>
                </a:cubicBezTo>
                <a:cubicBezTo>
                  <a:pt x="-4591" y="49403"/>
                  <a:pt x="19192" y="16961"/>
                  <a:pt x="53871" y="11621"/>
                </a:cubicBezTo>
                <a:cubicBezTo>
                  <a:pt x="55358" y="11392"/>
                  <a:pt x="56852" y="11216"/>
                  <a:pt x="58352" y="11093"/>
                </a:cubicBezTo>
                <a:cubicBezTo>
                  <a:pt x="124093" y="3319"/>
                  <a:pt x="190189" y="-369"/>
                  <a:pt x="256260" y="29"/>
                </a:cubicBezTo>
                <a:close/>
              </a:path>
            </a:pathLst>
          </a:custGeom>
          <a:solidFill>
            <a:schemeClr val="accent4"/>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9" name="Picture 8" descr="Logo&#10;&#10;Description automatically generated">
            <a:extLst>
              <a:ext uri="{FF2B5EF4-FFF2-40B4-BE49-F238E27FC236}">
                <a16:creationId xmlns:a16="http://schemas.microsoft.com/office/drawing/2014/main" id="{3CEB61B8-CBF0-A148-92BD-4051F2F8D4E6}"/>
              </a:ext>
            </a:extLst>
          </p:cNvPr>
          <p:cNvPicPr>
            <a:picLocks noChangeAspect="1"/>
          </p:cNvPicPr>
          <p:nvPr/>
        </p:nvPicPr>
        <p:blipFill>
          <a:blip r:embed="rId2"/>
          <a:stretch>
            <a:fillRect/>
          </a:stretch>
        </p:blipFill>
        <p:spPr>
          <a:xfrm>
            <a:off x="9516852" y="6168483"/>
            <a:ext cx="2551612" cy="552992"/>
          </a:xfrm>
          <a:prstGeom prst="rect">
            <a:avLst/>
          </a:prstGeom>
        </p:spPr>
      </p:pic>
    </p:spTree>
    <p:extLst>
      <p:ext uri="{BB962C8B-B14F-4D97-AF65-F5344CB8AC3E}">
        <p14:creationId xmlns:p14="http://schemas.microsoft.com/office/powerpoint/2010/main" val="64524904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4C0001-5D76-45A0-A9F4-7172BDDD5D28}"/>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9E1462C4-0E4B-4DB7-A8BF-FE55142760AF}"/>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2AA5F313-1240-47AE-A026-7F349292B5CA}"/>
              </a:ext>
            </a:extLst>
          </p:cNvPr>
          <p:cNvSpPr>
            <a:spLocks noGrp="1"/>
          </p:cNvSpPr>
          <p:nvPr>
            <p:ph type="dt" sz="half" idx="10"/>
          </p:nvPr>
        </p:nvSpPr>
        <p:spPr/>
        <p:txBody>
          <a:bodyPr/>
          <a:lstStyle/>
          <a:p>
            <a:fld id="{39F91EC5-27EA-0040-B91E-97110DAA6E4F}" type="datetimeFigureOut">
              <a:rPr lang="en-US" smtClean="0"/>
              <a:t>9/28/23</a:t>
            </a:fld>
            <a:endParaRPr lang="en-US"/>
          </a:p>
        </p:txBody>
      </p:sp>
      <p:sp>
        <p:nvSpPr>
          <p:cNvPr id="5" name="Footer Placeholder 4">
            <a:extLst>
              <a:ext uri="{FF2B5EF4-FFF2-40B4-BE49-F238E27FC236}">
                <a16:creationId xmlns:a16="http://schemas.microsoft.com/office/drawing/2014/main" id="{22448158-6132-4335-B8E1-F6A89638377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494C5B6-1598-48B4-9B3A-3078FDBE90B7}"/>
              </a:ext>
            </a:extLst>
          </p:cNvPr>
          <p:cNvSpPr>
            <a:spLocks noGrp="1"/>
          </p:cNvSpPr>
          <p:nvPr>
            <p:ph type="sldNum" sz="quarter" idx="12"/>
          </p:nvPr>
        </p:nvSpPr>
        <p:spPr/>
        <p:txBody>
          <a:bodyPr/>
          <a:lstStyle/>
          <a:p>
            <a:fld id="{809F7E8B-E5DD-E043-BD8A-486FAFA3BE09}" type="slidenum">
              <a:rPr lang="en-US" smtClean="0"/>
              <a:t>‹#›</a:t>
            </a:fld>
            <a:endParaRPr lang="en-US"/>
          </a:p>
        </p:txBody>
      </p:sp>
      <p:sp>
        <p:nvSpPr>
          <p:cNvPr id="9" name="Freeform: Shape 8">
            <a:extLst>
              <a:ext uri="{FF2B5EF4-FFF2-40B4-BE49-F238E27FC236}">
                <a16:creationId xmlns:a16="http://schemas.microsoft.com/office/drawing/2014/main" id="{FEDBDD32-D3EE-4848-A112-BA814D4631CD}"/>
              </a:ext>
            </a:extLst>
          </p:cNvPr>
          <p:cNvSpPr/>
          <p:nvPr/>
        </p:nvSpPr>
        <p:spPr>
          <a:xfrm>
            <a:off x="10208695" y="1"/>
            <a:ext cx="1135066" cy="477997"/>
          </a:xfrm>
          <a:custGeom>
            <a:avLst/>
            <a:gdLst>
              <a:gd name="connsiteX0" fmla="*/ 0 w 1135066"/>
              <a:gd name="connsiteY0" fmla="*/ 0 h 477997"/>
              <a:gd name="connsiteX1" fmla="*/ 1135066 w 1135066"/>
              <a:gd name="connsiteY1" fmla="*/ 0 h 477997"/>
              <a:gd name="connsiteX2" fmla="*/ 1133370 w 1135066"/>
              <a:gd name="connsiteY2" fmla="*/ 16827 h 477997"/>
              <a:gd name="connsiteX3" fmla="*/ 567533 w 1135066"/>
              <a:gd name="connsiteY3" fmla="*/ 477997 h 477997"/>
              <a:gd name="connsiteX4" fmla="*/ 1696 w 1135066"/>
              <a:gd name="connsiteY4" fmla="*/ 16827 h 47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Arc 9">
            <a:extLst>
              <a:ext uri="{FF2B5EF4-FFF2-40B4-BE49-F238E27FC236}">
                <a16:creationId xmlns:a16="http://schemas.microsoft.com/office/drawing/2014/main" id="{61350361-843C-49D0-BD6A-ECDBA3842BA0}"/>
              </a:ext>
            </a:extLst>
          </p:cNvPr>
          <p:cNvSpPr/>
          <p:nvPr/>
        </p:nvSpPr>
        <p:spPr>
          <a:xfrm rot="10800000" flipV="1">
            <a:off x="555710" y="106482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12" name="Picture 11" descr="Logo&#10;&#10;Description automatically generated">
            <a:extLst>
              <a:ext uri="{FF2B5EF4-FFF2-40B4-BE49-F238E27FC236}">
                <a16:creationId xmlns:a16="http://schemas.microsoft.com/office/drawing/2014/main" id="{DB3B6198-98CE-134D-B640-E33F60AEBC72}"/>
              </a:ext>
            </a:extLst>
          </p:cNvPr>
          <p:cNvPicPr>
            <a:picLocks noChangeAspect="1"/>
          </p:cNvPicPr>
          <p:nvPr/>
        </p:nvPicPr>
        <p:blipFill>
          <a:blip r:embed="rId2"/>
          <a:stretch>
            <a:fillRect/>
          </a:stretch>
        </p:blipFill>
        <p:spPr>
          <a:xfrm>
            <a:off x="9516852" y="6168483"/>
            <a:ext cx="2551612" cy="552992"/>
          </a:xfrm>
          <a:prstGeom prst="rect">
            <a:avLst/>
          </a:prstGeom>
        </p:spPr>
      </p:pic>
    </p:spTree>
    <p:extLst>
      <p:ext uri="{BB962C8B-B14F-4D97-AF65-F5344CB8AC3E}">
        <p14:creationId xmlns:p14="http://schemas.microsoft.com/office/powerpoint/2010/main" val="195190008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ABFD05-2CB2-4A7E-89E7-57615BA82B4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F9532B8-D460-476D-816F-725E8D96C0A4}"/>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26F7120F-70AF-4ED5-B364-3AA55C6B44B6}"/>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63D8B65F-F709-469F-9961-4D01896CAA12}"/>
              </a:ext>
            </a:extLst>
          </p:cNvPr>
          <p:cNvSpPr>
            <a:spLocks noGrp="1"/>
          </p:cNvSpPr>
          <p:nvPr>
            <p:ph type="dt" sz="half" idx="10"/>
          </p:nvPr>
        </p:nvSpPr>
        <p:spPr/>
        <p:txBody>
          <a:bodyPr/>
          <a:lstStyle/>
          <a:p>
            <a:fld id="{39F91EC5-27EA-0040-B91E-97110DAA6E4F}" type="datetimeFigureOut">
              <a:rPr lang="en-US" smtClean="0"/>
              <a:t>9/28/23</a:t>
            </a:fld>
            <a:endParaRPr lang="en-US"/>
          </a:p>
        </p:txBody>
      </p:sp>
      <p:sp>
        <p:nvSpPr>
          <p:cNvPr id="6" name="Footer Placeholder 5">
            <a:extLst>
              <a:ext uri="{FF2B5EF4-FFF2-40B4-BE49-F238E27FC236}">
                <a16:creationId xmlns:a16="http://schemas.microsoft.com/office/drawing/2014/main" id="{B781C6BC-B23D-48BC-AD44-654DDB8D012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100D60B-86A1-479D-BCE8-06D2C3DBC94E}"/>
              </a:ext>
            </a:extLst>
          </p:cNvPr>
          <p:cNvSpPr>
            <a:spLocks noGrp="1"/>
          </p:cNvSpPr>
          <p:nvPr>
            <p:ph type="sldNum" sz="quarter" idx="12"/>
          </p:nvPr>
        </p:nvSpPr>
        <p:spPr/>
        <p:txBody>
          <a:bodyPr/>
          <a:lstStyle/>
          <a:p>
            <a:fld id="{809F7E8B-E5DD-E043-BD8A-486FAFA3BE09}" type="slidenum">
              <a:rPr lang="en-US" smtClean="0"/>
              <a:t>‹#›</a:t>
            </a:fld>
            <a:endParaRPr lang="en-US"/>
          </a:p>
        </p:txBody>
      </p:sp>
      <p:sp>
        <p:nvSpPr>
          <p:cNvPr id="8" name="Freeform: Shape 7">
            <a:extLst>
              <a:ext uri="{FF2B5EF4-FFF2-40B4-BE49-F238E27FC236}">
                <a16:creationId xmlns:a16="http://schemas.microsoft.com/office/drawing/2014/main" id="{B4EC5136-99DA-40B5-8F79-5C3A56D38BA1}"/>
              </a:ext>
            </a:extLst>
          </p:cNvPr>
          <p:cNvSpPr/>
          <p:nvPr/>
        </p:nvSpPr>
        <p:spPr>
          <a:xfrm rot="16200000">
            <a:off x="-388933" y="4841194"/>
            <a:ext cx="1737401" cy="959536"/>
          </a:xfrm>
          <a:custGeom>
            <a:avLst/>
            <a:gdLst>
              <a:gd name="connsiteX0" fmla="*/ 0 w 1737401"/>
              <a:gd name="connsiteY0" fmla="*/ 0 h 959536"/>
              <a:gd name="connsiteX1" fmla="*/ 123825 w 1737401"/>
              <a:gd name="connsiteY1" fmla="*/ 0 h 959536"/>
              <a:gd name="connsiteX2" fmla="*/ 123825 w 1737401"/>
              <a:gd name="connsiteY2" fmla="*/ 790277 h 959536"/>
              <a:gd name="connsiteX3" fmla="*/ 1490095 w 1737401"/>
              <a:gd name="connsiteY3" fmla="*/ 0 h 959536"/>
              <a:gd name="connsiteX4" fmla="*/ 1737401 w 1737401"/>
              <a:gd name="connsiteY4" fmla="*/ 0 h 959536"/>
              <a:gd name="connsiteX5" fmla="*/ 92869 w 1737401"/>
              <a:gd name="connsiteY5" fmla="*/ 951249 h 959536"/>
              <a:gd name="connsiteX6" fmla="*/ 61913 w 1737401"/>
              <a:gd name="connsiteY6" fmla="*/ 959536 h 959536"/>
              <a:gd name="connsiteX7" fmla="*/ 0 w 1737401"/>
              <a:gd name="connsiteY7" fmla="*/ 897624 h 9595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401" h="959536">
                <a:moveTo>
                  <a:pt x="0" y="0"/>
                </a:moveTo>
                <a:lnTo>
                  <a:pt x="123825" y="0"/>
                </a:lnTo>
                <a:lnTo>
                  <a:pt x="123825" y="790277"/>
                </a:lnTo>
                <a:lnTo>
                  <a:pt x="1490095" y="0"/>
                </a:lnTo>
                <a:lnTo>
                  <a:pt x="1737401" y="0"/>
                </a:lnTo>
                <a:lnTo>
                  <a:pt x="92869" y="951249"/>
                </a:lnTo>
                <a:cubicBezTo>
                  <a:pt x="83458" y="956688"/>
                  <a:pt x="72780" y="959546"/>
                  <a:pt x="61913" y="959536"/>
                </a:cubicBezTo>
                <a:cubicBezTo>
                  <a:pt x="27719" y="959536"/>
                  <a:pt x="0" y="931818"/>
                  <a:pt x="0" y="897624"/>
                </a:cubicBezTo>
                <a:close/>
              </a:path>
            </a:pathLst>
          </a:custGeom>
          <a:solidFill>
            <a:schemeClr val="accent6"/>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9" name="Freeform: Shape 8">
            <a:extLst>
              <a:ext uri="{FF2B5EF4-FFF2-40B4-BE49-F238E27FC236}">
                <a16:creationId xmlns:a16="http://schemas.microsoft.com/office/drawing/2014/main" id="{4F8FB775-26C4-41BA-837C-4478D48D2157}"/>
              </a:ext>
            </a:extLst>
          </p:cNvPr>
          <p:cNvSpPr/>
          <p:nvPr/>
        </p:nvSpPr>
        <p:spPr>
          <a:xfrm>
            <a:off x="10494433" y="2"/>
            <a:ext cx="849328" cy="357668"/>
          </a:xfrm>
          <a:custGeom>
            <a:avLst/>
            <a:gdLst>
              <a:gd name="connsiteX0" fmla="*/ 0 w 1135066"/>
              <a:gd name="connsiteY0" fmla="*/ 0 h 477997"/>
              <a:gd name="connsiteX1" fmla="*/ 1135066 w 1135066"/>
              <a:gd name="connsiteY1" fmla="*/ 0 h 477997"/>
              <a:gd name="connsiteX2" fmla="*/ 1133370 w 1135066"/>
              <a:gd name="connsiteY2" fmla="*/ 16827 h 477997"/>
              <a:gd name="connsiteX3" fmla="*/ 567533 w 1135066"/>
              <a:gd name="connsiteY3" fmla="*/ 477997 h 477997"/>
              <a:gd name="connsiteX4" fmla="*/ 1696 w 1135066"/>
              <a:gd name="connsiteY4" fmla="*/ 16827 h 47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0" name="Picture 9" descr="Logo&#10;&#10;Description automatically generated">
            <a:extLst>
              <a:ext uri="{FF2B5EF4-FFF2-40B4-BE49-F238E27FC236}">
                <a16:creationId xmlns:a16="http://schemas.microsoft.com/office/drawing/2014/main" id="{88A1D5F2-A8DC-124B-BBDE-8E099182DE2D}"/>
              </a:ext>
            </a:extLst>
          </p:cNvPr>
          <p:cNvPicPr>
            <a:picLocks noChangeAspect="1"/>
          </p:cNvPicPr>
          <p:nvPr/>
        </p:nvPicPr>
        <p:blipFill>
          <a:blip r:embed="rId2"/>
          <a:stretch>
            <a:fillRect/>
          </a:stretch>
        </p:blipFill>
        <p:spPr>
          <a:xfrm>
            <a:off x="9516852" y="6168483"/>
            <a:ext cx="2551612" cy="552992"/>
          </a:xfrm>
          <a:prstGeom prst="rect">
            <a:avLst/>
          </a:prstGeom>
        </p:spPr>
      </p:pic>
    </p:spTree>
    <p:extLst>
      <p:ext uri="{BB962C8B-B14F-4D97-AF65-F5344CB8AC3E}">
        <p14:creationId xmlns:p14="http://schemas.microsoft.com/office/powerpoint/2010/main" val="343558469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92983E-E761-4429-9203-7FE8B2DB67E4}"/>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B921E9B7-62BE-49BA-AC6B-55250D66277F}"/>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BC41A3FD-B90A-4C31-BD6B-581F9E2E0E5E}"/>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060D1D55-B722-4968-B171-AF3B462DDAD8}"/>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D71085A8-02C2-4E7F-935E-5AEECBAD19BE}"/>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9A8A5018-8A77-40E8-B159-4894ECF228B1}"/>
              </a:ext>
            </a:extLst>
          </p:cNvPr>
          <p:cNvSpPr>
            <a:spLocks noGrp="1"/>
          </p:cNvSpPr>
          <p:nvPr>
            <p:ph type="dt" sz="half" idx="10"/>
          </p:nvPr>
        </p:nvSpPr>
        <p:spPr/>
        <p:txBody>
          <a:bodyPr/>
          <a:lstStyle/>
          <a:p>
            <a:fld id="{39F91EC5-27EA-0040-B91E-97110DAA6E4F}" type="datetimeFigureOut">
              <a:rPr lang="en-US" smtClean="0"/>
              <a:t>9/28/23</a:t>
            </a:fld>
            <a:endParaRPr lang="en-US"/>
          </a:p>
        </p:txBody>
      </p:sp>
      <p:sp>
        <p:nvSpPr>
          <p:cNvPr id="8" name="Footer Placeholder 7">
            <a:extLst>
              <a:ext uri="{FF2B5EF4-FFF2-40B4-BE49-F238E27FC236}">
                <a16:creationId xmlns:a16="http://schemas.microsoft.com/office/drawing/2014/main" id="{8AD79441-8908-4461-9FDD-BCE638837098}"/>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C8D29F7D-B101-4950-A2C0-F350FB26D45F}"/>
              </a:ext>
            </a:extLst>
          </p:cNvPr>
          <p:cNvSpPr>
            <a:spLocks noGrp="1"/>
          </p:cNvSpPr>
          <p:nvPr>
            <p:ph type="sldNum" sz="quarter" idx="12"/>
          </p:nvPr>
        </p:nvSpPr>
        <p:spPr/>
        <p:txBody>
          <a:bodyPr/>
          <a:lstStyle/>
          <a:p>
            <a:fld id="{809F7E8B-E5DD-E043-BD8A-486FAFA3BE09}" type="slidenum">
              <a:rPr lang="en-US" smtClean="0"/>
              <a:t>‹#›</a:t>
            </a:fld>
            <a:endParaRPr lang="en-US"/>
          </a:p>
        </p:txBody>
      </p:sp>
      <p:sp>
        <p:nvSpPr>
          <p:cNvPr id="10" name="Freeform: Shape 9">
            <a:extLst>
              <a:ext uri="{FF2B5EF4-FFF2-40B4-BE49-F238E27FC236}">
                <a16:creationId xmlns:a16="http://schemas.microsoft.com/office/drawing/2014/main" id="{862D7398-9A79-4B24-9C7D-F0DEED57C70B}"/>
              </a:ext>
            </a:extLst>
          </p:cNvPr>
          <p:cNvSpPr/>
          <p:nvPr/>
        </p:nvSpPr>
        <p:spPr>
          <a:xfrm rot="16200000">
            <a:off x="-388933" y="4841194"/>
            <a:ext cx="1737401" cy="959536"/>
          </a:xfrm>
          <a:custGeom>
            <a:avLst/>
            <a:gdLst>
              <a:gd name="connsiteX0" fmla="*/ 0 w 1737401"/>
              <a:gd name="connsiteY0" fmla="*/ 0 h 959536"/>
              <a:gd name="connsiteX1" fmla="*/ 123825 w 1737401"/>
              <a:gd name="connsiteY1" fmla="*/ 0 h 959536"/>
              <a:gd name="connsiteX2" fmla="*/ 123825 w 1737401"/>
              <a:gd name="connsiteY2" fmla="*/ 790277 h 959536"/>
              <a:gd name="connsiteX3" fmla="*/ 1490095 w 1737401"/>
              <a:gd name="connsiteY3" fmla="*/ 0 h 959536"/>
              <a:gd name="connsiteX4" fmla="*/ 1737401 w 1737401"/>
              <a:gd name="connsiteY4" fmla="*/ 0 h 959536"/>
              <a:gd name="connsiteX5" fmla="*/ 92869 w 1737401"/>
              <a:gd name="connsiteY5" fmla="*/ 951249 h 959536"/>
              <a:gd name="connsiteX6" fmla="*/ 61913 w 1737401"/>
              <a:gd name="connsiteY6" fmla="*/ 959536 h 959536"/>
              <a:gd name="connsiteX7" fmla="*/ 0 w 1737401"/>
              <a:gd name="connsiteY7" fmla="*/ 897624 h 9595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401" h="959536">
                <a:moveTo>
                  <a:pt x="0" y="0"/>
                </a:moveTo>
                <a:lnTo>
                  <a:pt x="123825" y="0"/>
                </a:lnTo>
                <a:lnTo>
                  <a:pt x="123825" y="790277"/>
                </a:lnTo>
                <a:lnTo>
                  <a:pt x="1490095" y="0"/>
                </a:lnTo>
                <a:lnTo>
                  <a:pt x="1737401" y="0"/>
                </a:lnTo>
                <a:lnTo>
                  <a:pt x="92869" y="951249"/>
                </a:lnTo>
                <a:cubicBezTo>
                  <a:pt x="83458" y="956688"/>
                  <a:pt x="72780" y="959546"/>
                  <a:pt x="61913" y="959536"/>
                </a:cubicBezTo>
                <a:cubicBezTo>
                  <a:pt x="27719" y="959536"/>
                  <a:pt x="0" y="931818"/>
                  <a:pt x="0" y="897624"/>
                </a:cubicBezTo>
                <a:close/>
              </a:path>
            </a:pathLst>
          </a:custGeom>
          <a:solidFill>
            <a:schemeClr val="accent6"/>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1" name="Freeform: Shape 10">
            <a:extLst>
              <a:ext uri="{FF2B5EF4-FFF2-40B4-BE49-F238E27FC236}">
                <a16:creationId xmlns:a16="http://schemas.microsoft.com/office/drawing/2014/main" id="{C07F28CD-1873-4E36-A064-2D25E0A85017}"/>
              </a:ext>
            </a:extLst>
          </p:cNvPr>
          <p:cNvSpPr/>
          <p:nvPr/>
        </p:nvSpPr>
        <p:spPr>
          <a:xfrm>
            <a:off x="10494433" y="2"/>
            <a:ext cx="849328" cy="357668"/>
          </a:xfrm>
          <a:custGeom>
            <a:avLst/>
            <a:gdLst>
              <a:gd name="connsiteX0" fmla="*/ 0 w 1135066"/>
              <a:gd name="connsiteY0" fmla="*/ 0 h 477997"/>
              <a:gd name="connsiteX1" fmla="*/ 1135066 w 1135066"/>
              <a:gd name="connsiteY1" fmla="*/ 0 h 477997"/>
              <a:gd name="connsiteX2" fmla="*/ 1133370 w 1135066"/>
              <a:gd name="connsiteY2" fmla="*/ 16827 h 477997"/>
              <a:gd name="connsiteX3" fmla="*/ 567533 w 1135066"/>
              <a:gd name="connsiteY3" fmla="*/ 477997 h 477997"/>
              <a:gd name="connsiteX4" fmla="*/ 1696 w 1135066"/>
              <a:gd name="connsiteY4" fmla="*/ 16827 h 47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2" name="Picture 11" descr="Logo&#10;&#10;Description automatically generated">
            <a:extLst>
              <a:ext uri="{FF2B5EF4-FFF2-40B4-BE49-F238E27FC236}">
                <a16:creationId xmlns:a16="http://schemas.microsoft.com/office/drawing/2014/main" id="{05BD1604-5B64-284B-893B-CBB8859EF908}"/>
              </a:ext>
            </a:extLst>
          </p:cNvPr>
          <p:cNvPicPr>
            <a:picLocks noChangeAspect="1"/>
          </p:cNvPicPr>
          <p:nvPr/>
        </p:nvPicPr>
        <p:blipFill>
          <a:blip r:embed="rId2"/>
          <a:stretch>
            <a:fillRect/>
          </a:stretch>
        </p:blipFill>
        <p:spPr>
          <a:xfrm>
            <a:off x="9516852" y="6168483"/>
            <a:ext cx="2551612" cy="552992"/>
          </a:xfrm>
          <a:prstGeom prst="rect">
            <a:avLst/>
          </a:prstGeom>
        </p:spPr>
      </p:pic>
    </p:spTree>
    <p:extLst>
      <p:ext uri="{BB962C8B-B14F-4D97-AF65-F5344CB8AC3E}">
        <p14:creationId xmlns:p14="http://schemas.microsoft.com/office/powerpoint/2010/main" val="421093001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E11BF3-02E8-4EB7-818E-652B82CF2C9D}"/>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254D3190-B78C-42F1-9D62-F523886BBE51}"/>
              </a:ext>
            </a:extLst>
          </p:cNvPr>
          <p:cNvSpPr>
            <a:spLocks noGrp="1"/>
          </p:cNvSpPr>
          <p:nvPr>
            <p:ph type="dt" sz="half" idx="10"/>
          </p:nvPr>
        </p:nvSpPr>
        <p:spPr/>
        <p:txBody>
          <a:bodyPr/>
          <a:lstStyle/>
          <a:p>
            <a:fld id="{39F91EC5-27EA-0040-B91E-97110DAA6E4F}" type="datetimeFigureOut">
              <a:rPr lang="en-US" smtClean="0"/>
              <a:t>9/28/23</a:t>
            </a:fld>
            <a:endParaRPr lang="en-US"/>
          </a:p>
        </p:txBody>
      </p:sp>
      <p:sp>
        <p:nvSpPr>
          <p:cNvPr id="4" name="Footer Placeholder 3">
            <a:extLst>
              <a:ext uri="{FF2B5EF4-FFF2-40B4-BE49-F238E27FC236}">
                <a16:creationId xmlns:a16="http://schemas.microsoft.com/office/drawing/2014/main" id="{EA381C40-F9FC-4D58-8508-F0632DF5A018}"/>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2101CBCC-4CC2-49BD-B155-01E0F4D798BE}"/>
              </a:ext>
            </a:extLst>
          </p:cNvPr>
          <p:cNvSpPr>
            <a:spLocks noGrp="1"/>
          </p:cNvSpPr>
          <p:nvPr>
            <p:ph type="sldNum" sz="quarter" idx="12"/>
          </p:nvPr>
        </p:nvSpPr>
        <p:spPr/>
        <p:txBody>
          <a:bodyPr/>
          <a:lstStyle/>
          <a:p>
            <a:fld id="{809F7E8B-E5DD-E043-BD8A-486FAFA3BE09}" type="slidenum">
              <a:rPr lang="en-US" smtClean="0"/>
              <a:t>‹#›</a:t>
            </a:fld>
            <a:endParaRPr lang="en-US"/>
          </a:p>
        </p:txBody>
      </p:sp>
      <p:sp>
        <p:nvSpPr>
          <p:cNvPr id="6" name="Freeform: Shape 5">
            <a:extLst>
              <a:ext uri="{FF2B5EF4-FFF2-40B4-BE49-F238E27FC236}">
                <a16:creationId xmlns:a16="http://schemas.microsoft.com/office/drawing/2014/main" id="{DC13EF9C-0B5A-4364-91AA-E5DD5B536E54}"/>
              </a:ext>
            </a:extLst>
          </p:cNvPr>
          <p:cNvSpPr/>
          <p:nvPr/>
        </p:nvSpPr>
        <p:spPr>
          <a:xfrm rot="16200000">
            <a:off x="-388933" y="4841194"/>
            <a:ext cx="1737401" cy="959536"/>
          </a:xfrm>
          <a:custGeom>
            <a:avLst/>
            <a:gdLst>
              <a:gd name="connsiteX0" fmla="*/ 0 w 1737401"/>
              <a:gd name="connsiteY0" fmla="*/ 0 h 959536"/>
              <a:gd name="connsiteX1" fmla="*/ 123825 w 1737401"/>
              <a:gd name="connsiteY1" fmla="*/ 0 h 959536"/>
              <a:gd name="connsiteX2" fmla="*/ 123825 w 1737401"/>
              <a:gd name="connsiteY2" fmla="*/ 790277 h 959536"/>
              <a:gd name="connsiteX3" fmla="*/ 1490095 w 1737401"/>
              <a:gd name="connsiteY3" fmla="*/ 0 h 959536"/>
              <a:gd name="connsiteX4" fmla="*/ 1737401 w 1737401"/>
              <a:gd name="connsiteY4" fmla="*/ 0 h 959536"/>
              <a:gd name="connsiteX5" fmla="*/ 92869 w 1737401"/>
              <a:gd name="connsiteY5" fmla="*/ 951249 h 959536"/>
              <a:gd name="connsiteX6" fmla="*/ 61913 w 1737401"/>
              <a:gd name="connsiteY6" fmla="*/ 959536 h 959536"/>
              <a:gd name="connsiteX7" fmla="*/ 0 w 1737401"/>
              <a:gd name="connsiteY7" fmla="*/ 897624 h 9595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401" h="959536">
                <a:moveTo>
                  <a:pt x="0" y="0"/>
                </a:moveTo>
                <a:lnTo>
                  <a:pt x="123825" y="0"/>
                </a:lnTo>
                <a:lnTo>
                  <a:pt x="123825" y="790277"/>
                </a:lnTo>
                <a:lnTo>
                  <a:pt x="1490095" y="0"/>
                </a:lnTo>
                <a:lnTo>
                  <a:pt x="1737401" y="0"/>
                </a:lnTo>
                <a:lnTo>
                  <a:pt x="92869" y="951249"/>
                </a:lnTo>
                <a:cubicBezTo>
                  <a:pt x="83458" y="956688"/>
                  <a:pt x="72780" y="959546"/>
                  <a:pt x="61913" y="959536"/>
                </a:cubicBezTo>
                <a:cubicBezTo>
                  <a:pt x="27719" y="959536"/>
                  <a:pt x="0" y="931818"/>
                  <a:pt x="0" y="897624"/>
                </a:cubicBezTo>
                <a:close/>
              </a:path>
            </a:pathLst>
          </a:custGeom>
          <a:solidFill>
            <a:schemeClr val="accent6"/>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 name="Freeform: Shape 6">
            <a:extLst>
              <a:ext uri="{FF2B5EF4-FFF2-40B4-BE49-F238E27FC236}">
                <a16:creationId xmlns:a16="http://schemas.microsoft.com/office/drawing/2014/main" id="{8F674475-6327-490A-BD7F-084F5C07F2E4}"/>
              </a:ext>
            </a:extLst>
          </p:cNvPr>
          <p:cNvSpPr/>
          <p:nvPr/>
        </p:nvSpPr>
        <p:spPr>
          <a:xfrm>
            <a:off x="10494433" y="2"/>
            <a:ext cx="849328" cy="357668"/>
          </a:xfrm>
          <a:custGeom>
            <a:avLst/>
            <a:gdLst>
              <a:gd name="connsiteX0" fmla="*/ 0 w 1135066"/>
              <a:gd name="connsiteY0" fmla="*/ 0 h 477997"/>
              <a:gd name="connsiteX1" fmla="*/ 1135066 w 1135066"/>
              <a:gd name="connsiteY1" fmla="*/ 0 h 477997"/>
              <a:gd name="connsiteX2" fmla="*/ 1133370 w 1135066"/>
              <a:gd name="connsiteY2" fmla="*/ 16827 h 477997"/>
              <a:gd name="connsiteX3" fmla="*/ 567533 w 1135066"/>
              <a:gd name="connsiteY3" fmla="*/ 477997 h 477997"/>
              <a:gd name="connsiteX4" fmla="*/ 1696 w 1135066"/>
              <a:gd name="connsiteY4" fmla="*/ 16827 h 47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8" name="Picture 7" descr="Logo&#10;&#10;Description automatically generated">
            <a:extLst>
              <a:ext uri="{FF2B5EF4-FFF2-40B4-BE49-F238E27FC236}">
                <a16:creationId xmlns:a16="http://schemas.microsoft.com/office/drawing/2014/main" id="{3E44DD33-D2D9-794F-A5B7-1AFB6AD876C8}"/>
              </a:ext>
            </a:extLst>
          </p:cNvPr>
          <p:cNvPicPr>
            <a:picLocks noChangeAspect="1"/>
          </p:cNvPicPr>
          <p:nvPr/>
        </p:nvPicPr>
        <p:blipFill>
          <a:blip r:embed="rId2"/>
          <a:stretch>
            <a:fillRect/>
          </a:stretch>
        </p:blipFill>
        <p:spPr>
          <a:xfrm>
            <a:off x="9516852" y="6168483"/>
            <a:ext cx="2551612" cy="552992"/>
          </a:xfrm>
          <a:prstGeom prst="rect">
            <a:avLst/>
          </a:prstGeom>
        </p:spPr>
      </p:pic>
    </p:spTree>
    <p:extLst>
      <p:ext uri="{BB962C8B-B14F-4D97-AF65-F5344CB8AC3E}">
        <p14:creationId xmlns:p14="http://schemas.microsoft.com/office/powerpoint/2010/main" val="129097667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7024287-C9B9-48AC-8E4D-A282DE2F44F5}"/>
              </a:ext>
            </a:extLst>
          </p:cNvPr>
          <p:cNvSpPr>
            <a:spLocks noGrp="1"/>
          </p:cNvSpPr>
          <p:nvPr>
            <p:ph type="dt" sz="half" idx="10"/>
          </p:nvPr>
        </p:nvSpPr>
        <p:spPr/>
        <p:txBody>
          <a:bodyPr/>
          <a:lstStyle/>
          <a:p>
            <a:fld id="{39F91EC5-27EA-0040-B91E-97110DAA6E4F}" type="datetimeFigureOut">
              <a:rPr lang="en-US" smtClean="0"/>
              <a:t>9/28/23</a:t>
            </a:fld>
            <a:endParaRPr lang="en-US"/>
          </a:p>
        </p:txBody>
      </p:sp>
      <p:sp>
        <p:nvSpPr>
          <p:cNvPr id="3" name="Footer Placeholder 2">
            <a:extLst>
              <a:ext uri="{FF2B5EF4-FFF2-40B4-BE49-F238E27FC236}">
                <a16:creationId xmlns:a16="http://schemas.microsoft.com/office/drawing/2014/main" id="{2D34C9A2-75A7-4164-B3B8-E6A9D60BA0B6}"/>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ECBE73CE-2859-4D49-A9EC-26AF3FBDF6A3}"/>
              </a:ext>
            </a:extLst>
          </p:cNvPr>
          <p:cNvSpPr>
            <a:spLocks noGrp="1"/>
          </p:cNvSpPr>
          <p:nvPr>
            <p:ph type="sldNum" sz="quarter" idx="12"/>
          </p:nvPr>
        </p:nvSpPr>
        <p:spPr/>
        <p:txBody>
          <a:bodyPr/>
          <a:lstStyle/>
          <a:p>
            <a:fld id="{809F7E8B-E5DD-E043-BD8A-486FAFA3BE09}" type="slidenum">
              <a:rPr lang="en-US" smtClean="0"/>
              <a:t>‹#›</a:t>
            </a:fld>
            <a:endParaRPr lang="en-US"/>
          </a:p>
        </p:txBody>
      </p:sp>
      <p:sp>
        <p:nvSpPr>
          <p:cNvPr id="5" name="Freeform: Shape 4">
            <a:extLst>
              <a:ext uri="{FF2B5EF4-FFF2-40B4-BE49-F238E27FC236}">
                <a16:creationId xmlns:a16="http://schemas.microsoft.com/office/drawing/2014/main" id="{AA5ED585-FEBB-4DAD-84C0-97BEE6C360C3}"/>
              </a:ext>
            </a:extLst>
          </p:cNvPr>
          <p:cNvSpPr/>
          <p:nvPr/>
        </p:nvSpPr>
        <p:spPr>
          <a:xfrm rot="16200000">
            <a:off x="-388933" y="4841194"/>
            <a:ext cx="1737401" cy="959536"/>
          </a:xfrm>
          <a:custGeom>
            <a:avLst/>
            <a:gdLst>
              <a:gd name="connsiteX0" fmla="*/ 0 w 1737401"/>
              <a:gd name="connsiteY0" fmla="*/ 0 h 959536"/>
              <a:gd name="connsiteX1" fmla="*/ 123825 w 1737401"/>
              <a:gd name="connsiteY1" fmla="*/ 0 h 959536"/>
              <a:gd name="connsiteX2" fmla="*/ 123825 w 1737401"/>
              <a:gd name="connsiteY2" fmla="*/ 790277 h 959536"/>
              <a:gd name="connsiteX3" fmla="*/ 1490095 w 1737401"/>
              <a:gd name="connsiteY3" fmla="*/ 0 h 959536"/>
              <a:gd name="connsiteX4" fmla="*/ 1737401 w 1737401"/>
              <a:gd name="connsiteY4" fmla="*/ 0 h 959536"/>
              <a:gd name="connsiteX5" fmla="*/ 92869 w 1737401"/>
              <a:gd name="connsiteY5" fmla="*/ 951249 h 959536"/>
              <a:gd name="connsiteX6" fmla="*/ 61913 w 1737401"/>
              <a:gd name="connsiteY6" fmla="*/ 959536 h 959536"/>
              <a:gd name="connsiteX7" fmla="*/ 0 w 1737401"/>
              <a:gd name="connsiteY7" fmla="*/ 897624 h 9595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401" h="959536">
                <a:moveTo>
                  <a:pt x="0" y="0"/>
                </a:moveTo>
                <a:lnTo>
                  <a:pt x="123825" y="0"/>
                </a:lnTo>
                <a:lnTo>
                  <a:pt x="123825" y="790277"/>
                </a:lnTo>
                <a:lnTo>
                  <a:pt x="1490095" y="0"/>
                </a:lnTo>
                <a:lnTo>
                  <a:pt x="1737401" y="0"/>
                </a:lnTo>
                <a:lnTo>
                  <a:pt x="92869" y="951249"/>
                </a:lnTo>
                <a:cubicBezTo>
                  <a:pt x="83458" y="956688"/>
                  <a:pt x="72780" y="959546"/>
                  <a:pt x="61913" y="959536"/>
                </a:cubicBezTo>
                <a:cubicBezTo>
                  <a:pt x="27719" y="959536"/>
                  <a:pt x="0" y="931818"/>
                  <a:pt x="0" y="897624"/>
                </a:cubicBezTo>
                <a:close/>
              </a:path>
            </a:pathLst>
          </a:custGeom>
          <a:solidFill>
            <a:schemeClr val="accent6"/>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 name="Freeform: Shape 5">
            <a:extLst>
              <a:ext uri="{FF2B5EF4-FFF2-40B4-BE49-F238E27FC236}">
                <a16:creationId xmlns:a16="http://schemas.microsoft.com/office/drawing/2014/main" id="{EF6AC352-A720-4DB3-87CA-A33B0607CA2F}"/>
              </a:ext>
            </a:extLst>
          </p:cNvPr>
          <p:cNvSpPr/>
          <p:nvPr/>
        </p:nvSpPr>
        <p:spPr>
          <a:xfrm>
            <a:off x="10494433" y="2"/>
            <a:ext cx="849328" cy="357668"/>
          </a:xfrm>
          <a:custGeom>
            <a:avLst/>
            <a:gdLst>
              <a:gd name="connsiteX0" fmla="*/ 0 w 1135066"/>
              <a:gd name="connsiteY0" fmla="*/ 0 h 477997"/>
              <a:gd name="connsiteX1" fmla="*/ 1135066 w 1135066"/>
              <a:gd name="connsiteY1" fmla="*/ 0 h 477997"/>
              <a:gd name="connsiteX2" fmla="*/ 1133370 w 1135066"/>
              <a:gd name="connsiteY2" fmla="*/ 16827 h 477997"/>
              <a:gd name="connsiteX3" fmla="*/ 567533 w 1135066"/>
              <a:gd name="connsiteY3" fmla="*/ 477997 h 477997"/>
              <a:gd name="connsiteX4" fmla="*/ 1696 w 1135066"/>
              <a:gd name="connsiteY4" fmla="*/ 16827 h 47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7" name="Picture 6" descr="Logo&#10;&#10;Description automatically generated">
            <a:extLst>
              <a:ext uri="{FF2B5EF4-FFF2-40B4-BE49-F238E27FC236}">
                <a16:creationId xmlns:a16="http://schemas.microsoft.com/office/drawing/2014/main" id="{B196F55C-F068-294B-93A7-6DE8EC6290B0}"/>
              </a:ext>
            </a:extLst>
          </p:cNvPr>
          <p:cNvPicPr>
            <a:picLocks noChangeAspect="1"/>
          </p:cNvPicPr>
          <p:nvPr/>
        </p:nvPicPr>
        <p:blipFill>
          <a:blip r:embed="rId2"/>
          <a:stretch>
            <a:fillRect/>
          </a:stretch>
        </p:blipFill>
        <p:spPr>
          <a:xfrm>
            <a:off x="9516852" y="6168483"/>
            <a:ext cx="2551612" cy="552992"/>
          </a:xfrm>
          <a:prstGeom prst="rect">
            <a:avLst/>
          </a:prstGeom>
        </p:spPr>
      </p:pic>
    </p:spTree>
    <p:extLst>
      <p:ext uri="{BB962C8B-B14F-4D97-AF65-F5344CB8AC3E}">
        <p14:creationId xmlns:p14="http://schemas.microsoft.com/office/powerpoint/2010/main" val="235236654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FFC812-4DB6-4F98-9404-29C191D3BAD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92F0855E-0CD6-47DD-B648-4C84C783D784}"/>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ED50082B-17D7-4D61-8AEB-81517D85D25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1A70783-FF31-4C4E-9196-EB169B209747}"/>
              </a:ext>
            </a:extLst>
          </p:cNvPr>
          <p:cNvSpPr>
            <a:spLocks noGrp="1"/>
          </p:cNvSpPr>
          <p:nvPr>
            <p:ph type="dt" sz="half" idx="10"/>
          </p:nvPr>
        </p:nvSpPr>
        <p:spPr/>
        <p:txBody>
          <a:bodyPr/>
          <a:lstStyle/>
          <a:p>
            <a:fld id="{39F91EC5-27EA-0040-B91E-97110DAA6E4F}" type="datetimeFigureOut">
              <a:rPr lang="en-US" smtClean="0"/>
              <a:t>9/28/23</a:t>
            </a:fld>
            <a:endParaRPr lang="en-US"/>
          </a:p>
        </p:txBody>
      </p:sp>
      <p:sp>
        <p:nvSpPr>
          <p:cNvPr id="6" name="Footer Placeholder 5">
            <a:extLst>
              <a:ext uri="{FF2B5EF4-FFF2-40B4-BE49-F238E27FC236}">
                <a16:creationId xmlns:a16="http://schemas.microsoft.com/office/drawing/2014/main" id="{7D92E260-747D-40FD-A062-9DD5E6835AB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87E50A0-1E05-49C5-88C9-46267751201F}"/>
              </a:ext>
            </a:extLst>
          </p:cNvPr>
          <p:cNvSpPr>
            <a:spLocks noGrp="1"/>
          </p:cNvSpPr>
          <p:nvPr>
            <p:ph type="sldNum" sz="quarter" idx="12"/>
          </p:nvPr>
        </p:nvSpPr>
        <p:spPr/>
        <p:txBody>
          <a:bodyPr/>
          <a:lstStyle/>
          <a:p>
            <a:fld id="{809F7E8B-E5DD-E043-BD8A-486FAFA3BE09}" type="slidenum">
              <a:rPr lang="en-US" smtClean="0"/>
              <a:t>‹#›</a:t>
            </a:fld>
            <a:endParaRPr lang="en-US"/>
          </a:p>
        </p:txBody>
      </p:sp>
      <p:sp>
        <p:nvSpPr>
          <p:cNvPr id="8" name="Freeform: Shape 7">
            <a:extLst>
              <a:ext uri="{FF2B5EF4-FFF2-40B4-BE49-F238E27FC236}">
                <a16:creationId xmlns:a16="http://schemas.microsoft.com/office/drawing/2014/main" id="{2C155C63-9F58-4422-B669-F97486280671}"/>
              </a:ext>
            </a:extLst>
          </p:cNvPr>
          <p:cNvSpPr/>
          <p:nvPr/>
        </p:nvSpPr>
        <p:spPr>
          <a:xfrm rot="16200000">
            <a:off x="-388933" y="4841194"/>
            <a:ext cx="1737401" cy="959536"/>
          </a:xfrm>
          <a:custGeom>
            <a:avLst/>
            <a:gdLst>
              <a:gd name="connsiteX0" fmla="*/ 0 w 1737401"/>
              <a:gd name="connsiteY0" fmla="*/ 0 h 959536"/>
              <a:gd name="connsiteX1" fmla="*/ 123825 w 1737401"/>
              <a:gd name="connsiteY1" fmla="*/ 0 h 959536"/>
              <a:gd name="connsiteX2" fmla="*/ 123825 w 1737401"/>
              <a:gd name="connsiteY2" fmla="*/ 790277 h 959536"/>
              <a:gd name="connsiteX3" fmla="*/ 1490095 w 1737401"/>
              <a:gd name="connsiteY3" fmla="*/ 0 h 959536"/>
              <a:gd name="connsiteX4" fmla="*/ 1737401 w 1737401"/>
              <a:gd name="connsiteY4" fmla="*/ 0 h 959536"/>
              <a:gd name="connsiteX5" fmla="*/ 92869 w 1737401"/>
              <a:gd name="connsiteY5" fmla="*/ 951249 h 959536"/>
              <a:gd name="connsiteX6" fmla="*/ 61913 w 1737401"/>
              <a:gd name="connsiteY6" fmla="*/ 959536 h 959536"/>
              <a:gd name="connsiteX7" fmla="*/ 0 w 1737401"/>
              <a:gd name="connsiteY7" fmla="*/ 897624 h 9595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401" h="959536">
                <a:moveTo>
                  <a:pt x="0" y="0"/>
                </a:moveTo>
                <a:lnTo>
                  <a:pt x="123825" y="0"/>
                </a:lnTo>
                <a:lnTo>
                  <a:pt x="123825" y="790277"/>
                </a:lnTo>
                <a:lnTo>
                  <a:pt x="1490095" y="0"/>
                </a:lnTo>
                <a:lnTo>
                  <a:pt x="1737401" y="0"/>
                </a:lnTo>
                <a:lnTo>
                  <a:pt x="92869" y="951249"/>
                </a:lnTo>
                <a:cubicBezTo>
                  <a:pt x="83458" y="956688"/>
                  <a:pt x="72780" y="959546"/>
                  <a:pt x="61913" y="959536"/>
                </a:cubicBezTo>
                <a:cubicBezTo>
                  <a:pt x="27719" y="959536"/>
                  <a:pt x="0" y="931818"/>
                  <a:pt x="0" y="897624"/>
                </a:cubicBezTo>
                <a:close/>
              </a:path>
            </a:pathLst>
          </a:custGeom>
          <a:solidFill>
            <a:schemeClr val="accent6"/>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9" name="Freeform: Shape 8">
            <a:extLst>
              <a:ext uri="{FF2B5EF4-FFF2-40B4-BE49-F238E27FC236}">
                <a16:creationId xmlns:a16="http://schemas.microsoft.com/office/drawing/2014/main" id="{385DBA62-0EDB-47AA-86C7-90463BC9B308}"/>
              </a:ext>
            </a:extLst>
          </p:cNvPr>
          <p:cNvSpPr/>
          <p:nvPr/>
        </p:nvSpPr>
        <p:spPr>
          <a:xfrm>
            <a:off x="10494433" y="2"/>
            <a:ext cx="849328" cy="357668"/>
          </a:xfrm>
          <a:custGeom>
            <a:avLst/>
            <a:gdLst>
              <a:gd name="connsiteX0" fmla="*/ 0 w 1135066"/>
              <a:gd name="connsiteY0" fmla="*/ 0 h 477997"/>
              <a:gd name="connsiteX1" fmla="*/ 1135066 w 1135066"/>
              <a:gd name="connsiteY1" fmla="*/ 0 h 477997"/>
              <a:gd name="connsiteX2" fmla="*/ 1133370 w 1135066"/>
              <a:gd name="connsiteY2" fmla="*/ 16827 h 477997"/>
              <a:gd name="connsiteX3" fmla="*/ 567533 w 1135066"/>
              <a:gd name="connsiteY3" fmla="*/ 477997 h 477997"/>
              <a:gd name="connsiteX4" fmla="*/ 1696 w 1135066"/>
              <a:gd name="connsiteY4" fmla="*/ 16827 h 47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0" name="Picture 9" descr="Logo&#10;&#10;Description automatically generated">
            <a:extLst>
              <a:ext uri="{FF2B5EF4-FFF2-40B4-BE49-F238E27FC236}">
                <a16:creationId xmlns:a16="http://schemas.microsoft.com/office/drawing/2014/main" id="{3873C708-53B0-B242-81E0-BCF54430DA83}"/>
              </a:ext>
            </a:extLst>
          </p:cNvPr>
          <p:cNvPicPr>
            <a:picLocks noChangeAspect="1"/>
          </p:cNvPicPr>
          <p:nvPr/>
        </p:nvPicPr>
        <p:blipFill>
          <a:blip r:embed="rId2"/>
          <a:stretch>
            <a:fillRect/>
          </a:stretch>
        </p:blipFill>
        <p:spPr>
          <a:xfrm>
            <a:off x="9516852" y="6168483"/>
            <a:ext cx="2551612" cy="552992"/>
          </a:xfrm>
          <a:prstGeom prst="rect">
            <a:avLst/>
          </a:prstGeom>
        </p:spPr>
      </p:pic>
    </p:spTree>
    <p:extLst>
      <p:ext uri="{BB962C8B-B14F-4D97-AF65-F5344CB8AC3E}">
        <p14:creationId xmlns:p14="http://schemas.microsoft.com/office/powerpoint/2010/main" val="179616473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1D7521-E43D-41D1-B458-26B20DC6DDD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A2472CF2-2653-4B98-A416-D7A0A860ECE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A6EF87F5-0B10-4AC7-9599-F088C5E796D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2A07CB7-0520-4D64-B76C-C31AC557832D}"/>
              </a:ext>
            </a:extLst>
          </p:cNvPr>
          <p:cNvSpPr>
            <a:spLocks noGrp="1"/>
          </p:cNvSpPr>
          <p:nvPr>
            <p:ph type="dt" sz="half" idx="10"/>
          </p:nvPr>
        </p:nvSpPr>
        <p:spPr/>
        <p:txBody>
          <a:bodyPr/>
          <a:lstStyle/>
          <a:p>
            <a:fld id="{39F91EC5-27EA-0040-B91E-97110DAA6E4F}" type="datetimeFigureOut">
              <a:rPr lang="en-US" smtClean="0"/>
              <a:t>9/28/23</a:t>
            </a:fld>
            <a:endParaRPr lang="en-US"/>
          </a:p>
        </p:txBody>
      </p:sp>
      <p:sp>
        <p:nvSpPr>
          <p:cNvPr id="6" name="Footer Placeholder 5">
            <a:extLst>
              <a:ext uri="{FF2B5EF4-FFF2-40B4-BE49-F238E27FC236}">
                <a16:creationId xmlns:a16="http://schemas.microsoft.com/office/drawing/2014/main" id="{92EEB226-AD45-45DF-AAB5-5513AE732AA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5E96AEB-9481-4CCE-B110-FEDD334835B8}"/>
              </a:ext>
            </a:extLst>
          </p:cNvPr>
          <p:cNvSpPr>
            <a:spLocks noGrp="1"/>
          </p:cNvSpPr>
          <p:nvPr>
            <p:ph type="sldNum" sz="quarter" idx="12"/>
          </p:nvPr>
        </p:nvSpPr>
        <p:spPr/>
        <p:txBody>
          <a:bodyPr/>
          <a:lstStyle/>
          <a:p>
            <a:fld id="{809F7E8B-E5DD-E043-BD8A-486FAFA3BE09}" type="slidenum">
              <a:rPr lang="en-US" smtClean="0"/>
              <a:t>‹#›</a:t>
            </a:fld>
            <a:endParaRPr lang="en-US"/>
          </a:p>
        </p:txBody>
      </p:sp>
      <p:sp>
        <p:nvSpPr>
          <p:cNvPr id="8" name="Freeform: Shape 7">
            <a:extLst>
              <a:ext uri="{FF2B5EF4-FFF2-40B4-BE49-F238E27FC236}">
                <a16:creationId xmlns:a16="http://schemas.microsoft.com/office/drawing/2014/main" id="{6BA9707F-7BCE-464F-BF45-E216527084EE}"/>
              </a:ext>
            </a:extLst>
          </p:cNvPr>
          <p:cNvSpPr/>
          <p:nvPr/>
        </p:nvSpPr>
        <p:spPr>
          <a:xfrm rot="16200000">
            <a:off x="-388933" y="4841194"/>
            <a:ext cx="1737401" cy="959536"/>
          </a:xfrm>
          <a:custGeom>
            <a:avLst/>
            <a:gdLst>
              <a:gd name="connsiteX0" fmla="*/ 0 w 1737401"/>
              <a:gd name="connsiteY0" fmla="*/ 0 h 959536"/>
              <a:gd name="connsiteX1" fmla="*/ 123825 w 1737401"/>
              <a:gd name="connsiteY1" fmla="*/ 0 h 959536"/>
              <a:gd name="connsiteX2" fmla="*/ 123825 w 1737401"/>
              <a:gd name="connsiteY2" fmla="*/ 790277 h 959536"/>
              <a:gd name="connsiteX3" fmla="*/ 1490095 w 1737401"/>
              <a:gd name="connsiteY3" fmla="*/ 0 h 959536"/>
              <a:gd name="connsiteX4" fmla="*/ 1737401 w 1737401"/>
              <a:gd name="connsiteY4" fmla="*/ 0 h 959536"/>
              <a:gd name="connsiteX5" fmla="*/ 92869 w 1737401"/>
              <a:gd name="connsiteY5" fmla="*/ 951249 h 959536"/>
              <a:gd name="connsiteX6" fmla="*/ 61913 w 1737401"/>
              <a:gd name="connsiteY6" fmla="*/ 959536 h 959536"/>
              <a:gd name="connsiteX7" fmla="*/ 0 w 1737401"/>
              <a:gd name="connsiteY7" fmla="*/ 897624 h 9595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401" h="959536">
                <a:moveTo>
                  <a:pt x="0" y="0"/>
                </a:moveTo>
                <a:lnTo>
                  <a:pt x="123825" y="0"/>
                </a:lnTo>
                <a:lnTo>
                  <a:pt x="123825" y="790277"/>
                </a:lnTo>
                <a:lnTo>
                  <a:pt x="1490095" y="0"/>
                </a:lnTo>
                <a:lnTo>
                  <a:pt x="1737401" y="0"/>
                </a:lnTo>
                <a:lnTo>
                  <a:pt x="92869" y="951249"/>
                </a:lnTo>
                <a:cubicBezTo>
                  <a:pt x="83458" y="956688"/>
                  <a:pt x="72780" y="959546"/>
                  <a:pt x="61913" y="959536"/>
                </a:cubicBezTo>
                <a:cubicBezTo>
                  <a:pt x="27719" y="959536"/>
                  <a:pt x="0" y="931818"/>
                  <a:pt x="0" y="897624"/>
                </a:cubicBezTo>
                <a:close/>
              </a:path>
            </a:pathLst>
          </a:custGeom>
          <a:solidFill>
            <a:schemeClr val="accent6"/>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9" name="Freeform: Shape 8">
            <a:extLst>
              <a:ext uri="{FF2B5EF4-FFF2-40B4-BE49-F238E27FC236}">
                <a16:creationId xmlns:a16="http://schemas.microsoft.com/office/drawing/2014/main" id="{BC589723-2CC8-49D1-B4E1-36FECED6A2D7}"/>
              </a:ext>
            </a:extLst>
          </p:cNvPr>
          <p:cNvSpPr/>
          <p:nvPr/>
        </p:nvSpPr>
        <p:spPr>
          <a:xfrm>
            <a:off x="10494433" y="2"/>
            <a:ext cx="849328" cy="357668"/>
          </a:xfrm>
          <a:custGeom>
            <a:avLst/>
            <a:gdLst>
              <a:gd name="connsiteX0" fmla="*/ 0 w 1135066"/>
              <a:gd name="connsiteY0" fmla="*/ 0 h 477997"/>
              <a:gd name="connsiteX1" fmla="*/ 1135066 w 1135066"/>
              <a:gd name="connsiteY1" fmla="*/ 0 h 477997"/>
              <a:gd name="connsiteX2" fmla="*/ 1133370 w 1135066"/>
              <a:gd name="connsiteY2" fmla="*/ 16827 h 477997"/>
              <a:gd name="connsiteX3" fmla="*/ 567533 w 1135066"/>
              <a:gd name="connsiteY3" fmla="*/ 477997 h 477997"/>
              <a:gd name="connsiteX4" fmla="*/ 1696 w 1135066"/>
              <a:gd name="connsiteY4" fmla="*/ 16827 h 47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0" name="Picture 9" descr="Logo&#10;&#10;Description automatically generated">
            <a:extLst>
              <a:ext uri="{FF2B5EF4-FFF2-40B4-BE49-F238E27FC236}">
                <a16:creationId xmlns:a16="http://schemas.microsoft.com/office/drawing/2014/main" id="{59E9F5A4-146C-F24A-96A2-7C728D229AA6}"/>
              </a:ext>
            </a:extLst>
          </p:cNvPr>
          <p:cNvPicPr>
            <a:picLocks noChangeAspect="1"/>
          </p:cNvPicPr>
          <p:nvPr/>
        </p:nvPicPr>
        <p:blipFill>
          <a:blip r:embed="rId2"/>
          <a:stretch>
            <a:fillRect/>
          </a:stretch>
        </p:blipFill>
        <p:spPr>
          <a:xfrm>
            <a:off x="9516852" y="6168483"/>
            <a:ext cx="2551612" cy="552992"/>
          </a:xfrm>
          <a:prstGeom prst="rect">
            <a:avLst/>
          </a:prstGeom>
        </p:spPr>
      </p:pic>
    </p:spTree>
    <p:extLst>
      <p:ext uri="{BB962C8B-B14F-4D97-AF65-F5344CB8AC3E}">
        <p14:creationId xmlns:p14="http://schemas.microsoft.com/office/powerpoint/2010/main" val="242034005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7EC5685-19F1-49DA-ADE5-D5D32F1659B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AFFC0A4D-22A1-4554-B5DE-887974F4DF9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99D5CDC-F2CE-410E-AD13-DDC235C71C6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cap="none" spc="0" baseline="0">
                <a:solidFill>
                  <a:schemeClr val="tx1">
                    <a:tint val="75000"/>
                  </a:schemeClr>
                </a:solidFill>
                <a:latin typeface="+mn-lt"/>
              </a:defRPr>
            </a:lvl1pPr>
          </a:lstStyle>
          <a:p>
            <a:fld id="{39F91EC5-27EA-0040-B91E-97110DAA6E4F}" type="datetimeFigureOut">
              <a:rPr lang="en-US" smtClean="0"/>
              <a:t>9/28/23</a:t>
            </a:fld>
            <a:endParaRPr lang="en-US"/>
          </a:p>
        </p:txBody>
      </p:sp>
      <p:sp>
        <p:nvSpPr>
          <p:cNvPr id="5" name="Footer Placeholder 4">
            <a:extLst>
              <a:ext uri="{FF2B5EF4-FFF2-40B4-BE49-F238E27FC236}">
                <a16:creationId xmlns:a16="http://schemas.microsoft.com/office/drawing/2014/main" id="{9340CD45-794A-4BB0-A427-0CE61AEAF48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cap="none" spc="0" baseline="0">
                <a:solidFill>
                  <a:schemeClr val="tx1">
                    <a:tint val="75000"/>
                  </a:schemeClr>
                </a:solidFill>
                <a:latin typeface="+mn-lt"/>
              </a:defRPr>
            </a:lvl1pPr>
          </a:lstStyle>
          <a:p>
            <a:endParaRPr lang="en-US"/>
          </a:p>
        </p:txBody>
      </p:sp>
      <p:sp>
        <p:nvSpPr>
          <p:cNvPr id="6" name="Slide Number Placeholder 5">
            <a:extLst>
              <a:ext uri="{FF2B5EF4-FFF2-40B4-BE49-F238E27FC236}">
                <a16:creationId xmlns:a16="http://schemas.microsoft.com/office/drawing/2014/main" id="{FCB3AB91-9588-4071-92D2-364F4A6ED09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cap="none" spc="0" baseline="0">
                <a:solidFill>
                  <a:schemeClr val="tx1">
                    <a:tint val="75000"/>
                  </a:schemeClr>
                </a:solidFill>
                <a:latin typeface="+mn-lt"/>
              </a:defRPr>
            </a:lvl1pPr>
          </a:lstStyle>
          <a:p>
            <a:fld id="{809F7E8B-E5DD-E043-BD8A-486FAFA3BE09}" type="slidenum">
              <a:rPr lang="en-US" smtClean="0"/>
              <a:t>‹#›</a:t>
            </a:fld>
            <a:endParaRPr lang="en-US"/>
          </a:p>
        </p:txBody>
      </p:sp>
    </p:spTree>
    <p:extLst>
      <p:ext uri="{BB962C8B-B14F-4D97-AF65-F5344CB8AC3E}">
        <p14:creationId xmlns:p14="http://schemas.microsoft.com/office/powerpoint/2010/main" val="3003724762"/>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hyperlink" Target="https://anaconda.org/" TargetMode="Externa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2" Type="http://schemas.openxmlformats.org/officeDocument/2006/relationships/hyperlink" Target="https://pages.process-solutions-group.com/sites/ds2023/" TargetMode="Externa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4.pn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B2D240-2140-D47F-BE0C-CD24A6B46586}"/>
              </a:ext>
            </a:extLst>
          </p:cNvPr>
          <p:cNvSpPr>
            <a:spLocks noGrp="1"/>
          </p:cNvSpPr>
          <p:nvPr>
            <p:ph type="ctrTitle"/>
          </p:nvPr>
        </p:nvSpPr>
        <p:spPr/>
        <p:txBody>
          <a:bodyPr/>
          <a:lstStyle/>
          <a:p>
            <a:r>
              <a:rPr lang="en-US" dirty="0"/>
              <a:t>Data Science Programming</a:t>
            </a:r>
          </a:p>
        </p:txBody>
      </p:sp>
      <p:sp>
        <p:nvSpPr>
          <p:cNvPr id="3" name="Subtitle 2">
            <a:extLst>
              <a:ext uri="{FF2B5EF4-FFF2-40B4-BE49-F238E27FC236}">
                <a16:creationId xmlns:a16="http://schemas.microsoft.com/office/drawing/2014/main" id="{003E11AC-0C97-D9E8-707D-5F24F61A7F7A}"/>
              </a:ext>
            </a:extLst>
          </p:cNvPr>
          <p:cNvSpPr>
            <a:spLocks noGrp="1"/>
          </p:cNvSpPr>
          <p:nvPr>
            <p:ph type="subTitle" idx="1"/>
          </p:nvPr>
        </p:nvSpPr>
        <p:spPr/>
        <p:txBody>
          <a:bodyPr/>
          <a:lstStyle/>
          <a:p>
            <a:r>
              <a:rPr lang="en-US" dirty="0"/>
              <a:t>Curriculum Overview</a:t>
            </a:r>
          </a:p>
        </p:txBody>
      </p:sp>
    </p:spTree>
    <p:extLst>
      <p:ext uri="{BB962C8B-B14F-4D97-AF65-F5344CB8AC3E}">
        <p14:creationId xmlns:p14="http://schemas.microsoft.com/office/powerpoint/2010/main" val="209317389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62CC81-982C-D943-A561-4DB504B36589}"/>
              </a:ext>
            </a:extLst>
          </p:cNvPr>
          <p:cNvSpPr>
            <a:spLocks noGrp="1"/>
          </p:cNvSpPr>
          <p:nvPr>
            <p:ph type="title"/>
          </p:nvPr>
        </p:nvSpPr>
        <p:spPr/>
        <p:txBody>
          <a:bodyPr/>
          <a:lstStyle/>
          <a:p>
            <a:r>
              <a:rPr lang="en-US" dirty="0"/>
              <a:t>Example</a:t>
            </a:r>
          </a:p>
        </p:txBody>
      </p:sp>
      <p:pic>
        <p:nvPicPr>
          <p:cNvPr id="7" name="Content Placeholder 6">
            <a:extLst>
              <a:ext uri="{FF2B5EF4-FFF2-40B4-BE49-F238E27FC236}">
                <a16:creationId xmlns:a16="http://schemas.microsoft.com/office/drawing/2014/main" id="{0292B546-9F4E-1CAA-60EF-6A9D97284825}"/>
              </a:ext>
            </a:extLst>
          </p:cNvPr>
          <p:cNvPicPr>
            <a:picLocks noGrp="1" noChangeAspect="1"/>
          </p:cNvPicPr>
          <p:nvPr>
            <p:ph idx="1"/>
          </p:nvPr>
        </p:nvPicPr>
        <p:blipFill>
          <a:blip r:embed="rId2"/>
          <a:stretch>
            <a:fillRect/>
          </a:stretch>
        </p:blipFill>
        <p:spPr>
          <a:xfrm>
            <a:off x="4197350" y="2961481"/>
            <a:ext cx="3797300" cy="1587500"/>
          </a:xfrm>
          <a:prstGeom prst="rect">
            <a:avLst/>
          </a:prstGeom>
        </p:spPr>
      </p:pic>
    </p:spTree>
    <p:extLst>
      <p:ext uri="{BB962C8B-B14F-4D97-AF65-F5344CB8AC3E}">
        <p14:creationId xmlns:p14="http://schemas.microsoft.com/office/powerpoint/2010/main" val="210330416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62CC81-982C-D943-A561-4DB504B36589}"/>
              </a:ext>
            </a:extLst>
          </p:cNvPr>
          <p:cNvSpPr>
            <a:spLocks noGrp="1"/>
          </p:cNvSpPr>
          <p:nvPr>
            <p:ph type="title"/>
          </p:nvPr>
        </p:nvSpPr>
        <p:spPr/>
        <p:txBody>
          <a:bodyPr/>
          <a:lstStyle/>
          <a:p>
            <a:r>
              <a:rPr lang="en-US" dirty="0"/>
              <a:t>Example</a:t>
            </a:r>
          </a:p>
        </p:txBody>
      </p:sp>
      <p:pic>
        <p:nvPicPr>
          <p:cNvPr id="3" name="Content Placeholder 2">
            <a:extLst>
              <a:ext uri="{FF2B5EF4-FFF2-40B4-BE49-F238E27FC236}">
                <a16:creationId xmlns:a16="http://schemas.microsoft.com/office/drawing/2014/main" id="{018A2D23-A07E-DD47-9B39-0DE3021F19F5}"/>
              </a:ext>
            </a:extLst>
          </p:cNvPr>
          <p:cNvPicPr>
            <a:picLocks noGrp="1" noChangeAspect="1"/>
          </p:cNvPicPr>
          <p:nvPr>
            <p:ph idx="1"/>
          </p:nvPr>
        </p:nvPicPr>
        <p:blipFill>
          <a:blip r:embed="rId2"/>
          <a:stretch>
            <a:fillRect/>
          </a:stretch>
        </p:blipFill>
        <p:spPr>
          <a:xfrm>
            <a:off x="2413919" y="1825625"/>
            <a:ext cx="7364162" cy="3859213"/>
          </a:xfrm>
          <a:prstGeom prst="rect">
            <a:avLst/>
          </a:prstGeom>
        </p:spPr>
      </p:pic>
    </p:spTree>
    <p:extLst>
      <p:ext uri="{BB962C8B-B14F-4D97-AF65-F5344CB8AC3E}">
        <p14:creationId xmlns:p14="http://schemas.microsoft.com/office/powerpoint/2010/main" val="261029333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D26E55-3297-CA44-BA43-15669D6F93B7}"/>
              </a:ext>
            </a:extLst>
          </p:cNvPr>
          <p:cNvSpPr>
            <a:spLocks noGrp="1"/>
          </p:cNvSpPr>
          <p:nvPr>
            <p:ph type="title"/>
          </p:nvPr>
        </p:nvSpPr>
        <p:spPr/>
        <p:txBody>
          <a:bodyPr/>
          <a:lstStyle/>
          <a:p>
            <a:r>
              <a:rPr lang="en-US" dirty="0"/>
              <a:t>How to Run Python Programs</a:t>
            </a:r>
          </a:p>
        </p:txBody>
      </p:sp>
      <p:sp>
        <p:nvSpPr>
          <p:cNvPr id="3" name="Content Placeholder 2">
            <a:extLst>
              <a:ext uri="{FF2B5EF4-FFF2-40B4-BE49-F238E27FC236}">
                <a16:creationId xmlns:a16="http://schemas.microsoft.com/office/drawing/2014/main" id="{8813DECD-FD66-1B42-BBA0-C0E78411F5CE}"/>
              </a:ext>
            </a:extLst>
          </p:cNvPr>
          <p:cNvSpPr>
            <a:spLocks noGrp="1"/>
          </p:cNvSpPr>
          <p:nvPr>
            <p:ph idx="1"/>
          </p:nvPr>
        </p:nvSpPr>
        <p:spPr/>
        <p:txBody>
          <a:bodyPr/>
          <a:lstStyle/>
          <a:p>
            <a:r>
              <a:rPr lang="en-US" dirty="0"/>
              <a:t>Interpreter – Reads Python code and interprets it, converting it into machine code which is actually what the computer runs</a:t>
            </a:r>
          </a:p>
          <a:p>
            <a:r>
              <a:rPr lang="en-US" dirty="0"/>
              <a:t>Two modes:</a:t>
            </a:r>
          </a:p>
          <a:p>
            <a:pPr lvl="1"/>
            <a:r>
              <a:rPr lang="en-US" dirty="0"/>
              <a:t>Interactive</a:t>
            </a:r>
          </a:p>
          <a:p>
            <a:pPr lvl="1"/>
            <a:r>
              <a:rPr lang="en-US" dirty="0"/>
              <a:t>Non-Interactive</a:t>
            </a:r>
          </a:p>
          <a:p>
            <a:pPr lvl="1"/>
            <a:endParaRPr lang="en-US" dirty="0"/>
          </a:p>
        </p:txBody>
      </p:sp>
    </p:spTree>
    <p:extLst>
      <p:ext uri="{BB962C8B-B14F-4D97-AF65-F5344CB8AC3E}">
        <p14:creationId xmlns:p14="http://schemas.microsoft.com/office/powerpoint/2010/main" val="166254183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DA5FD6-8E08-1344-BB11-492F50EB450A}"/>
              </a:ext>
            </a:extLst>
          </p:cNvPr>
          <p:cNvSpPr>
            <a:spLocks noGrp="1"/>
          </p:cNvSpPr>
          <p:nvPr>
            <p:ph type="title"/>
          </p:nvPr>
        </p:nvSpPr>
        <p:spPr/>
        <p:txBody>
          <a:bodyPr/>
          <a:lstStyle/>
          <a:p>
            <a:r>
              <a:rPr lang="en-US" dirty="0"/>
              <a:t>Interactive</a:t>
            </a:r>
          </a:p>
        </p:txBody>
      </p:sp>
      <p:sp>
        <p:nvSpPr>
          <p:cNvPr id="3" name="Content Placeholder 2">
            <a:extLst>
              <a:ext uri="{FF2B5EF4-FFF2-40B4-BE49-F238E27FC236}">
                <a16:creationId xmlns:a16="http://schemas.microsoft.com/office/drawing/2014/main" id="{C0B18927-53A3-134F-B1A3-84B8BC19D5E3}"/>
              </a:ext>
            </a:extLst>
          </p:cNvPr>
          <p:cNvSpPr>
            <a:spLocks noGrp="1"/>
          </p:cNvSpPr>
          <p:nvPr>
            <p:ph idx="1"/>
          </p:nvPr>
        </p:nvSpPr>
        <p:spPr/>
        <p:txBody>
          <a:bodyPr/>
          <a:lstStyle/>
          <a:p>
            <a:r>
              <a:rPr lang="en-US" dirty="0"/>
              <a:t>You type in code and it runs each line immediately:</a:t>
            </a:r>
          </a:p>
        </p:txBody>
      </p:sp>
      <p:sp>
        <p:nvSpPr>
          <p:cNvPr id="4" name="TextBox 3">
            <a:extLst>
              <a:ext uri="{FF2B5EF4-FFF2-40B4-BE49-F238E27FC236}">
                <a16:creationId xmlns:a16="http://schemas.microsoft.com/office/drawing/2014/main" id="{D71D7C27-9AA1-FF47-A05A-15B68AC9360A}"/>
              </a:ext>
            </a:extLst>
          </p:cNvPr>
          <p:cNvSpPr txBox="1"/>
          <p:nvPr/>
        </p:nvSpPr>
        <p:spPr>
          <a:xfrm>
            <a:off x="2821436" y="2508488"/>
            <a:ext cx="8824852" cy="3539430"/>
          </a:xfrm>
          <a:prstGeom prst="rect">
            <a:avLst/>
          </a:prstGeom>
        </p:spPr>
        <p:style>
          <a:lnRef idx="3">
            <a:schemeClr val="lt1"/>
          </a:lnRef>
          <a:fillRef idx="1">
            <a:schemeClr val="dk1"/>
          </a:fillRef>
          <a:effectRef idx="1">
            <a:schemeClr val="dk1"/>
          </a:effectRef>
          <a:fontRef idx="minor">
            <a:schemeClr val="lt1"/>
          </a:fontRef>
        </p:style>
        <p:txBody>
          <a:bodyPr wrap="none" rtlCol="0">
            <a:spAutoFit/>
          </a:bodyPr>
          <a:lstStyle/>
          <a:p>
            <a:r>
              <a:rPr lang="en-US" sz="1600" dirty="0">
                <a:latin typeface="Andale Mono" panose="020B0509000000000004" pitchFamily="49" charset="0"/>
              </a:rPr>
              <a:t># python</a:t>
            </a:r>
          </a:p>
          <a:p>
            <a:r>
              <a:rPr lang="en-US" sz="1600" dirty="0">
                <a:latin typeface="Andale Mono" panose="020B0509000000000004" pitchFamily="49" charset="0"/>
              </a:rPr>
              <a:t>Python 3.8.12 (default, Oct 12 2021, 03:05:25) </a:t>
            </a:r>
          </a:p>
          <a:p>
            <a:r>
              <a:rPr lang="en-US" sz="1600" dirty="0">
                <a:latin typeface="Andale Mono" panose="020B0509000000000004" pitchFamily="49" charset="0"/>
              </a:rPr>
              <a:t>[GCC 10.2.1 20210110] on </a:t>
            </a:r>
            <a:r>
              <a:rPr lang="en-US" sz="1600" dirty="0" err="1">
                <a:latin typeface="Andale Mono" panose="020B0509000000000004" pitchFamily="49" charset="0"/>
              </a:rPr>
              <a:t>linux</a:t>
            </a:r>
            <a:endParaRPr lang="en-US" sz="1600" dirty="0">
              <a:latin typeface="Andale Mono" panose="020B0509000000000004" pitchFamily="49" charset="0"/>
            </a:endParaRPr>
          </a:p>
          <a:p>
            <a:r>
              <a:rPr lang="en-US" sz="1600" dirty="0">
                <a:latin typeface="Andale Mono" panose="020B0509000000000004" pitchFamily="49" charset="0"/>
              </a:rPr>
              <a:t>Type "help", "copyright", "credits" or "license" for more information.</a:t>
            </a:r>
          </a:p>
          <a:p>
            <a:r>
              <a:rPr lang="en-US" sz="1600" dirty="0">
                <a:latin typeface="Andale Mono" panose="020B0509000000000004" pitchFamily="49" charset="0"/>
              </a:rPr>
              <a:t>&gt;&gt;&gt; 123 + 456</a:t>
            </a:r>
          </a:p>
          <a:p>
            <a:r>
              <a:rPr lang="en-US" sz="1600" dirty="0">
                <a:latin typeface="Andale Mono" panose="020B0509000000000004" pitchFamily="49" charset="0"/>
              </a:rPr>
              <a:t>579</a:t>
            </a:r>
          </a:p>
          <a:p>
            <a:r>
              <a:rPr lang="en-US" sz="1600" dirty="0">
                <a:latin typeface="Andale Mono" panose="020B0509000000000004" pitchFamily="49" charset="0"/>
              </a:rPr>
              <a:t>&gt;&gt;&gt; numbers = [123,456,789,10]</a:t>
            </a:r>
          </a:p>
          <a:p>
            <a:r>
              <a:rPr lang="en-US" sz="1600" dirty="0">
                <a:latin typeface="Andale Mono" panose="020B0509000000000004" pitchFamily="49" charset="0"/>
              </a:rPr>
              <a:t>&gt;&gt;&gt; total = 0</a:t>
            </a:r>
          </a:p>
          <a:p>
            <a:r>
              <a:rPr lang="en-US" sz="1600" dirty="0">
                <a:latin typeface="Andale Mono" panose="020B0509000000000004" pitchFamily="49" charset="0"/>
              </a:rPr>
              <a:t>&gt;&gt;&gt; for n in numbers:</a:t>
            </a:r>
          </a:p>
          <a:p>
            <a:r>
              <a:rPr lang="en-US" sz="1600" dirty="0">
                <a:latin typeface="Andale Mono" panose="020B0509000000000004" pitchFamily="49" charset="0"/>
              </a:rPr>
              <a:t>...     total += n</a:t>
            </a:r>
          </a:p>
          <a:p>
            <a:r>
              <a:rPr lang="en-US" sz="1600" dirty="0">
                <a:latin typeface="Andale Mono" panose="020B0509000000000004" pitchFamily="49" charset="0"/>
              </a:rPr>
              <a:t>... </a:t>
            </a:r>
          </a:p>
          <a:p>
            <a:r>
              <a:rPr lang="en-US" sz="1600" dirty="0">
                <a:latin typeface="Andale Mono" panose="020B0509000000000004" pitchFamily="49" charset="0"/>
              </a:rPr>
              <a:t>&gt;&gt;&gt; total</a:t>
            </a:r>
          </a:p>
          <a:p>
            <a:r>
              <a:rPr lang="en-US" sz="1600" dirty="0">
                <a:latin typeface="Andale Mono" panose="020B0509000000000004" pitchFamily="49" charset="0"/>
              </a:rPr>
              <a:t>1378</a:t>
            </a:r>
          </a:p>
          <a:p>
            <a:r>
              <a:rPr lang="en-US" sz="1600" dirty="0">
                <a:latin typeface="Andale Mono" panose="020B0509000000000004" pitchFamily="49" charset="0"/>
              </a:rPr>
              <a:t>&gt;&gt;&gt;</a:t>
            </a:r>
          </a:p>
        </p:txBody>
      </p:sp>
    </p:spTree>
    <p:extLst>
      <p:ext uri="{BB962C8B-B14F-4D97-AF65-F5344CB8AC3E}">
        <p14:creationId xmlns:p14="http://schemas.microsoft.com/office/powerpoint/2010/main" val="133751466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527560-2251-A941-8B9D-586612868C8E}"/>
              </a:ext>
            </a:extLst>
          </p:cNvPr>
          <p:cNvSpPr>
            <a:spLocks noGrp="1"/>
          </p:cNvSpPr>
          <p:nvPr>
            <p:ph type="title"/>
          </p:nvPr>
        </p:nvSpPr>
        <p:spPr/>
        <p:txBody>
          <a:bodyPr/>
          <a:lstStyle/>
          <a:p>
            <a:r>
              <a:rPr lang="en-US" dirty="0"/>
              <a:t>Non-Interactive</a:t>
            </a:r>
          </a:p>
        </p:txBody>
      </p:sp>
      <p:sp>
        <p:nvSpPr>
          <p:cNvPr id="3" name="Content Placeholder 2">
            <a:extLst>
              <a:ext uri="{FF2B5EF4-FFF2-40B4-BE49-F238E27FC236}">
                <a16:creationId xmlns:a16="http://schemas.microsoft.com/office/drawing/2014/main" id="{2F3DF43A-EFB8-CD4C-8796-FB3D0F0CEABA}"/>
              </a:ext>
            </a:extLst>
          </p:cNvPr>
          <p:cNvSpPr>
            <a:spLocks noGrp="1"/>
          </p:cNvSpPr>
          <p:nvPr>
            <p:ph idx="1"/>
          </p:nvPr>
        </p:nvSpPr>
        <p:spPr/>
        <p:txBody>
          <a:bodyPr/>
          <a:lstStyle/>
          <a:p>
            <a:r>
              <a:rPr lang="en-US" dirty="0"/>
              <a:t>Code is saved in a file, which is run as one unit:</a:t>
            </a:r>
          </a:p>
        </p:txBody>
      </p:sp>
      <p:pic>
        <p:nvPicPr>
          <p:cNvPr id="4" name="Picture 3">
            <a:extLst>
              <a:ext uri="{FF2B5EF4-FFF2-40B4-BE49-F238E27FC236}">
                <a16:creationId xmlns:a16="http://schemas.microsoft.com/office/drawing/2014/main" id="{6A00B822-B0BA-5E4A-85BD-E0D68C32CE00}"/>
              </a:ext>
            </a:extLst>
          </p:cNvPr>
          <p:cNvPicPr>
            <a:picLocks noChangeAspect="1"/>
          </p:cNvPicPr>
          <p:nvPr/>
        </p:nvPicPr>
        <p:blipFill>
          <a:blip r:embed="rId2"/>
          <a:stretch>
            <a:fillRect/>
          </a:stretch>
        </p:blipFill>
        <p:spPr>
          <a:xfrm>
            <a:off x="1480093" y="2620003"/>
            <a:ext cx="4762500" cy="1422400"/>
          </a:xfrm>
          <a:prstGeom prst="rect">
            <a:avLst/>
          </a:prstGeom>
        </p:spPr>
      </p:pic>
      <p:sp>
        <p:nvSpPr>
          <p:cNvPr id="5" name="TextBox 4">
            <a:extLst>
              <a:ext uri="{FF2B5EF4-FFF2-40B4-BE49-F238E27FC236}">
                <a16:creationId xmlns:a16="http://schemas.microsoft.com/office/drawing/2014/main" id="{F7A960E3-D431-AA44-A8F3-3E0A5971EE6A}"/>
              </a:ext>
            </a:extLst>
          </p:cNvPr>
          <p:cNvSpPr txBox="1"/>
          <p:nvPr/>
        </p:nvSpPr>
        <p:spPr>
          <a:xfrm>
            <a:off x="6096000" y="4042403"/>
            <a:ext cx="3764172" cy="830997"/>
          </a:xfrm>
          <a:prstGeom prst="rect">
            <a:avLst/>
          </a:prstGeom>
        </p:spPr>
        <p:style>
          <a:lnRef idx="3">
            <a:schemeClr val="lt1"/>
          </a:lnRef>
          <a:fillRef idx="1">
            <a:schemeClr val="dk1"/>
          </a:fillRef>
          <a:effectRef idx="1">
            <a:schemeClr val="dk1"/>
          </a:effectRef>
          <a:fontRef idx="minor">
            <a:schemeClr val="lt1"/>
          </a:fontRef>
        </p:style>
        <p:txBody>
          <a:bodyPr wrap="none" rtlCol="0">
            <a:spAutoFit/>
          </a:bodyPr>
          <a:lstStyle/>
          <a:p>
            <a:r>
              <a:rPr lang="en-US" sz="1600" dirty="0">
                <a:latin typeface="Andale Mono" panose="020B0509000000000004" pitchFamily="49" charset="0"/>
              </a:rPr>
              <a:t># python </a:t>
            </a:r>
            <a:r>
              <a:rPr lang="en-US" sz="1600" dirty="0" err="1">
                <a:latin typeface="Andale Mono" panose="020B0509000000000004" pitchFamily="49" charset="0"/>
              </a:rPr>
              <a:t>example.py</a:t>
            </a:r>
            <a:r>
              <a:rPr lang="en-US" sz="1600" dirty="0">
                <a:latin typeface="Andale Mono" panose="020B0509000000000004" pitchFamily="49" charset="0"/>
              </a:rPr>
              <a:t> </a:t>
            </a:r>
          </a:p>
          <a:p>
            <a:r>
              <a:rPr lang="en-US" sz="1600" dirty="0">
                <a:latin typeface="Andale Mono" panose="020B0509000000000004" pitchFamily="49" charset="0"/>
              </a:rPr>
              <a:t>The sum of 123 and 456 is 579</a:t>
            </a:r>
          </a:p>
          <a:p>
            <a:r>
              <a:rPr lang="en-US" sz="1600" dirty="0">
                <a:latin typeface="Andale Mono" panose="020B0509000000000004" pitchFamily="49" charset="0"/>
              </a:rPr>
              <a:t>#</a:t>
            </a:r>
          </a:p>
        </p:txBody>
      </p:sp>
    </p:spTree>
    <p:extLst>
      <p:ext uri="{BB962C8B-B14F-4D97-AF65-F5344CB8AC3E}">
        <p14:creationId xmlns:p14="http://schemas.microsoft.com/office/powerpoint/2010/main" val="231016795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271921-E37A-4C4C-8AD0-D1CDA64824E3}"/>
              </a:ext>
            </a:extLst>
          </p:cNvPr>
          <p:cNvSpPr>
            <a:spLocks noGrp="1"/>
          </p:cNvSpPr>
          <p:nvPr>
            <p:ph type="title"/>
          </p:nvPr>
        </p:nvSpPr>
        <p:spPr/>
        <p:txBody>
          <a:bodyPr/>
          <a:lstStyle/>
          <a:p>
            <a:r>
              <a:rPr lang="en-US" dirty="0"/>
              <a:t>Comparison</a:t>
            </a:r>
          </a:p>
        </p:txBody>
      </p:sp>
      <p:sp>
        <p:nvSpPr>
          <p:cNvPr id="4" name="Text Placeholder 3">
            <a:extLst>
              <a:ext uri="{FF2B5EF4-FFF2-40B4-BE49-F238E27FC236}">
                <a16:creationId xmlns:a16="http://schemas.microsoft.com/office/drawing/2014/main" id="{74B8BAB3-E633-CB48-9029-06DCC84859B0}"/>
              </a:ext>
            </a:extLst>
          </p:cNvPr>
          <p:cNvSpPr>
            <a:spLocks noGrp="1"/>
          </p:cNvSpPr>
          <p:nvPr>
            <p:ph type="body" idx="1"/>
          </p:nvPr>
        </p:nvSpPr>
        <p:spPr/>
        <p:txBody>
          <a:bodyPr/>
          <a:lstStyle/>
          <a:p>
            <a:r>
              <a:rPr lang="en-US" dirty="0"/>
              <a:t>Interactive</a:t>
            </a:r>
          </a:p>
        </p:txBody>
      </p:sp>
      <p:sp>
        <p:nvSpPr>
          <p:cNvPr id="3" name="Content Placeholder 2">
            <a:extLst>
              <a:ext uri="{FF2B5EF4-FFF2-40B4-BE49-F238E27FC236}">
                <a16:creationId xmlns:a16="http://schemas.microsoft.com/office/drawing/2014/main" id="{94AE34C4-441B-C546-8D81-683998724A57}"/>
              </a:ext>
            </a:extLst>
          </p:cNvPr>
          <p:cNvSpPr>
            <a:spLocks noGrp="1"/>
          </p:cNvSpPr>
          <p:nvPr>
            <p:ph sz="half" idx="2"/>
          </p:nvPr>
        </p:nvSpPr>
        <p:spPr/>
        <p:txBody>
          <a:bodyPr>
            <a:normAutofit fontScale="85000" lnSpcReduction="10000"/>
          </a:bodyPr>
          <a:lstStyle/>
          <a:p>
            <a:r>
              <a:rPr lang="en-US" dirty="0"/>
              <a:t>Pros:</a:t>
            </a:r>
          </a:p>
          <a:p>
            <a:pPr lvl="1"/>
            <a:r>
              <a:rPr lang="en-US" dirty="0"/>
              <a:t>Immediate results</a:t>
            </a:r>
          </a:p>
          <a:p>
            <a:pPr lvl="1"/>
            <a:r>
              <a:rPr lang="en-US" dirty="0"/>
              <a:t>Quick and easy to try out ideas</a:t>
            </a:r>
          </a:p>
          <a:p>
            <a:pPr lvl="1"/>
            <a:r>
              <a:rPr lang="en-US" dirty="0"/>
              <a:t>No prep needed – just start typing</a:t>
            </a:r>
          </a:p>
          <a:p>
            <a:r>
              <a:rPr lang="en-US" dirty="0"/>
              <a:t>Cons:</a:t>
            </a:r>
          </a:p>
          <a:p>
            <a:pPr lvl="1"/>
            <a:r>
              <a:rPr lang="en-US" dirty="0"/>
              <a:t>You have to re-type code to re-run it</a:t>
            </a:r>
          </a:p>
          <a:p>
            <a:pPr lvl="1"/>
            <a:r>
              <a:rPr lang="en-US" dirty="0"/>
              <a:t>Code is not saved after quitting</a:t>
            </a:r>
          </a:p>
          <a:p>
            <a:pPr lvl="1"/>
            <a:r>
              <a:rPr lang="en-US" dirty="0"/>
              <a:t>Difficult to do anything even moderately complex</a:t>
            </a:r>
          </a:p>
          <a:p>
            <a:pPr lvl="1"/>
            <a:r>
              <a:rPr lang="en-US" dirty="0"/>
              <a:t>Errors can’t be fixed – must be retyped</a:t>
            </a:r>
          </a:p>
        </p:txBody>
      </p:sp>
      <p:sp>
        <p:nvSpPr>
          <p:cNvPr id="5" name="Text Placeholder 4">
            <a:extLst>
              <a:ext uri="{FF2B5EF4-FFF2-40B4-BE49-F238E27FC236}">
                <a16:creationId xmlns:a16="http://schemas.microsoft.com/office/drawing/2014/main" id="{24B50D52-C27F-7148-8033-8AFF8D0D7565}"/>
              </a:ext>
            </a:extLst>
          </p:cNvPr>
          <p:cNvSpPr>
            <a:spLocks noGrp="1"/>
          </p:cNvSpPr>
          <p:nvPr>
            <p:ph type="body" sz="quarter" idx="3"/>
          </p:nvPr>
        </p:nvSpPr>
        <p:spPr/>
        <p:txBody>
          <a:bodyPr/>
          <a:lstStyle/>
          <a:p>
            <a:r>
              <a:rPr lang="en-US" dirty="0"/>
              <a:t>Non-Interactive</a:t>
            </a:r>
          </a:p>
        </p:txBody>
      </p:sp>
      <p:sp>
        <p:nvSpPr>
          <p:cNvPr id="6" name="Content Placeholder 5">
            <a:extLst>
              <a:ext uri="{FF2B5EF4-FFF2-40B4-BE49-F238E27FC236}">
                <a16:creationId xmlns:a16="http://schemas.microsoft.com/office/drawing/2014/main" id="{805B2E79-4D7B-FE4E-918C-463700C55830}"/>
              </a:ext>
            </a:extLst>
          </p:cNvPr>
          <p:cNvSpPr>
            <a:spLocks noGrp="1"/>
          </p:cNvSpPr>
          <p:nvPr>
            <p:ph sz="quarter" idx="4"/>
          </p:nvPr>
        </p:nvSpPr>
        <p:spPr/>
        <p:txBody>
          <a:bodyPr>
            <a:normAutofit fontScale="85000" lnSpcReduction="10000"/>
          </a:bodyPr>
          <a:lstStyle/>
          <a:p>
            <a:r>
              <a:rPr lang="en-US" dirty="0"/>
              <a:t>Pros:</a:t>
            </a:r>
          </a:p>
          <a:p>
            <a:pPr lvl="1"/>
            <a:r>
              <a:rPr lang="en-US" dirty="0"/>
              <a:t>Code is saved in a file</a:t>
            </a:r>
          </a:p>
          <a:p>
            <a:pPr lvl="1"/>
            <a:r>
              <a:rPr lang="en-US" dirty="0"/>
              <a:t>Rerun many times easily</a:t>
            </a:r>
          </a:p>
          <a:p>
            <a:pPr lvl="1"/>
            <a:r>
              <a:rPr lang="en-US" dirty="0"/>
              <a:t>Complex code is manageable</a:t>
            </a:r>
          </a:p>
          <a:p>
            <a:r>
              <a:rPr lang="en-US" dirty="0"/>
              <a:t>Cons:</a:t>
            </a:r>
          </a:p>
          <a:p>
            <a:pPr lvl="1"/>
            <a:r>
              <a:rPr lang="en-US" dirty="0"/>
              <a:t>Need to run entire code at once</a:t>
            </a:r>
          </a:p>
          <a:p>
            <a:pPr lvl="1"/>
            <a:r>
              <a:rPr lang="en-US" dirty="0"/>
              <a:t>Simple tasks have lots of overhead (edit file, run, edit file, run, etc.)</a:t>
            </a:r>
          </a:p>
        </p:txBody>
      </p:sp>
    </p:spTree>
    <p:extLst>
      <p:ext uri="{BB962C8B-B14F-4D97-AF65-F5344CB8AC3E}">
        <p14:creationId xmlns:p14="http://schemas.microsoft.com/office/powerpoint/2010/main" val="344695106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5AA136-5D17-5847-B7AE-AC4D17A33EDF}"/>
              </a:ext>
            </a:extLst>
          </p:cNvPr>
          <p:cNvSpPr>
            <a:spLocks noGrp="1"/>
          </p:cNvSpPr>
          <p:nvPr>
            <p:ph type="title"/>
          </p:nvPr>
        </p:nvSpPr>
        <p:spPr/>
        <p:txBody>
          <a:bodyPr/>
          <a:lstStyle/>
          <a:p>
            <a:r>
              <a:rPr lang="en-US" dirty="0"/>
              <a:t>Hybrid – </a:t>
            </a:r>
            <a:r>
              <a:rPr lang="en-US" dirty="0" err="1"/>
              <a:t>Jupyter</a:t>
            </a:r>
            <a:r>
              <a:rPr lang="en-US" dirty="0"/>
              <a:t> Notebook</a:t>
            </a:r>
          </a:p>
        </p:txBody>
      </p:sp>
      <p:sp>
        <p:nvSpPr>
          <p:cNvPr id="3" name="Content Placeholder 2">
            <a:extLst>
              <a:ext uri="{FF2B5EF4-FFF2-40B4-BE49-F238E27FC236}">
                <a16:creationId xmlns:a16="http://schemas.microsoft.com/office/drawing/2014/main" id="{06214885-2F20-4D46-91A6-C447B7513A70}"/>
              </a:ext>
            </a:extLst>
          </p:cNvPr>
          <p:cNvSpPr>
            <a:spLocks noGrp="1"/>
          </p:cNvSpPr>
          <p:nvPr>
            <p:ph idx="1"/>
          </p:nvPr>
        </p:nvSpPr>
        <p:spPr/>
        <p:txBody>
          <a:bodyPr/>
          <a:lstStyle/>
          <a:p>
            <a:r>
              <a:rPr lang="en-US" dirty="0"/>
              <a:t>Blend of both Interactive and Non-Interactive</a:t>
            </a:r>
          </a:p>
          <a:p>
            <a:pPr lvl="1"/>
            <a:r>
              <a:rPr lang="en-US" dirty="0"/>
              <a:t>Interactive –</a:t>
            </a:r>
          </a:p>
          <a:p>
            <a:pPr lvl="2"/>
            <a:r>
              <a:rPr lang="en-US" dirty="0"/>
              <a:t>Can run each section immediately</a:t>
            </a:r>
          </a:p>
          <a:p>
            <a:pPr lvl="2"/>
            <a:r>
              <a:rPr lang="en-US" dirty="0"/>
              <a:t>Easy to test out new ideas</a:t>
            </a:r>
          </a:p>
          <a:p>
            <a:pPr lvl="1"/>
            <a:r>
              <a:rPr lang="en-US" dirty="0"/>
              <a:t>Non-Interactive –</a:t>
            </a:r>
          </a:p>
          <a:p>
            <a:pPr lvl="2"/>
            <a:r>
              <a:rPr lang="en-US" dirty="0"/>
              <a:t>Code is saved in a file</a:t>
            </a:r>
          </a:p>
          <a:p>
            <a:pPr lvl="2"/>
            <a:r>
              <a:rPr lang="en-US" dirty="0"/>
              <a:t>Errors can be fixed and rerun</a:t>
            </a:r>
          </a:p>
          <a:p>
            <a:pPr lvl="2"/>
            <a:r>
              <a:rPr lang="en-US" dirty="0"/>
              <a:t>Complex code is more manageable</a:t>
            </a:r>
          </a:p>
        </p:txBody>
      </p:sp>
      <p:pic>
        <p:nvPicPr>
          <p:cNvPr id="4" name="Picture 3">
            <a:extLst>
              <a:ext uri="{FF2B5EF4-FFF2-40B4-BE49-F238E27FC236}">
                <a16:creationId xmlns:a16="http://schemas.microsoft.com/office/drawing/2014/main" id="{F9E516E8-F8FF-4847-90E8-306DBBC0B27A}"/>
              </a:ext>
            </a:extLst>
          </p:cNvPr>
          <p:cNvPicPr>
            <a:picLocks noChangeAspect="1"/>
          </p:cNvPicPr>
          <p:nvPr/>
        </p:nvPicPr>
        <p:blipFill>
          <a:blip r:embed="rId2"/>
          <a:stretch>
            <a:fillRect/>
          </a:stretch>
        </p:blipFill>
        <p:spPr>
          <a:xfrm>
            <a:off x="7647709" y="2338384"/>
            <a:ext cx="4371516" cy="4519616"/>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390089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41147A-6078-264E-8352-964F4A5F5153}"/>
              </a:ext>
            </a:extLst>
          </p:cNvPr>
          <p:cNvSpPr>
            <a:spLocks noGrp="1"/>
          </p:cNvSpPr>
          <p:nvPr>
            <p:ph type="title"/>
          </p:nvPr>
        </p:nvSpPr>
        <p:spPr/>
        <p:txBody>
          <a:bodyPr/>
          <a:lstStyle/>
          <a:p>
            <a:r>
              <a:rPr lang="en-US" dirty="0"/>
              <a:t>Anaconda</a:t>
            </a:r>
          </a:p>
        </p:txBody>
      </p:sp>
      <p:sp>
        <p:nvSpPr>
          <p:cNvPr id="3" name="Content Placeholder 2">
            <a:extLst>
              <a:ext uri="{FF2B5EF4-FFF2-40B4-BE49-F238E27FC236}">
                <a16:creationId xmlns:a16="http://schemas.microsoft.com/office/drawing/2014/main" id="{6ADA3D47-E555-1240-B3F5-C9720A2C7C79}"/>
              </a:ext>
            </a:extLst>
          </p:cNvPr>
          <p:cNvSpPr>
            <a:spLocks noGrp="1"/>
          </p:cNvSpPr>
          <p:nvPr>
            <p:ph idx="1"/>
          </p:nvPr>
        </p:nvSpPr>
        <p:spPr/>
        <p:txBody>
          <a:bodyPr>
            <a:normAutofit lnSpcReduction="10000"/>
          </a:bodyPr>
          <a:lstStyle/>
          <a:p>
            <a:r>
              <a:rPr lang="en-US" dirty="0"/>
              <a:t>“Companion” to plain Python</a:t>
            </a:r>
          </a:p>
          <a:p>
            <a:r>
              <a:rPr lang="en-US" dirty="0"/>
              <a:t>Bundles lots of software and libraries to ease their installation and management</a:t>
            </a:r>
          </a:p>
          <a:p>
            <a:r>
              <a:rPr lang="en-US" dirty="0"/>
              <a:t>Geared toward a focus on Data Science tools</a:t>
            </a:r>
          </a:p>
          <a:p>
            <a:r>
              <a:rPr lang="en-US" dirty="0"/>
              <a:t>To install: </a:t>
            </a:r>
            <a:r>
              <a:rPr lang="en-US" dirty="0">
                <a:hlinkClick r:id="rId2"/>
              </a:rPr>
              <a:t>https://anaconda.org</a:t>
            </a:r>
            <a:endParaRPr lang="en-US" dirty="0"/>
          </a:p>
          <a:p>
            <a:r>
              <a:rPr lang="en-US" dirty="0"/>
              <a:t>Once installed, run:</a:t>
            </a:r>
            <a:br>
              <a:rPr lang="en-US" dirty="0"/>
            </a:br>
            <a:r>
              <a:rPr lang="en-US" dirty="0"/>
              <a:t>Anaconda Navigator</a:t>
            </a:r>
          </a:p>
          <a:p>
            <a:pPr lvl="1"/>
            <a:r>
              <a:rPr lang="en-US" dirty="0"/>
              <a:t>Windows: </a:t>
            </a:r>
            <a:r>
              <a:rPr lang="en-US"/>
              <a:t>Start menu</a:t>
            </a:r>
            <a:endParaRPr lang="en-US" dirty="0"/>
          </a:p>
          <a:p>
            <a:pPr lvl="1"/>
            <a:r>
              <a:rPr lang="en-US" dirty="0"/>
              <a:t>Mac: Applications Folder</a:t>
            </a:r>
          </a:p>
          <a:p>
            <a:endParaRPr lang="en-US" dirty="0"/>
          </a:p>
        </p:txBody>
      </p:sp>
      <p:pic>
        <p:nvPicPr>
          <p:cNvPr id="4" name="Picture 3">
            <a:extLst>
              <a:ext uri="{FF2B5EF4-FFF2-40B4-BE49-F238E27FC236}">
                <a16:creationId xmlns:a16="http://schemas.microsoft.com/office/drawing/2014/main" id="{F8ABDB40-5F14-5241-B66E-BB1FAD0FB241}"/>
              </a:ext>
            </a:extLst>
          </p:cNvPr>
          <p:cNvPicPr>
            <a:picLocks noChangeAspect="1"/>
          </p:cNvPicPr>
          <p:nvPr/>
        </p:nvPicPr>
        <p:blipFill rotWithShape="1">
          <a:blip r:embed="rId3"/>
          <a:srcRect b="65633"/>
          <a:stretch/>
        </p:blipFill>
        <p:spPr>
          <a:xfrm>
            <a:off x="6421921" y="4501098"/>
            <a:ext cx="5871205" cy="2356902"/>
          </a:xfrm>
          <a:prstGeom prst="rect">
            <a:avLst/>
          </a:prstGeom>
        </p:spPr>
      </p:pic>
      <p:sp>
        <p:nvSpPr>
          <p:cNvPr id="5" name="Up Arrow 4">
            <a:extLst>
              <a:ext uri="{FF2B5EF4-FFF2-40B4-BE49-F238E27FC236}">
                <a16:creationId xmlns:a16="http://schemas.microsoft.com/office/drawing/2014/main" id="{E93B0ED8-68C6-AE4C-A219-E1A71984B173}"/>
              </a:ext>
            </a:extLst>
          </p:cNvPr>
          <p:cNvSpPr/>
          <p:nvPr/>
        </p:nvSpPr>
        <p:spPr>
          <a:xfrm>
            <a:off x="10767428" y="5212569"/>
            <a:ext cx="220043" cy="273831"/>
          </a:xfrm>
          <a:prstGeom prst="up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74985333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12CB5F-B121-4B48-B3E1-F4AF0F6136FA}"/>
              </a:ext>
            </a:extLst>
          </p:cNvPr>
          <p:cNvSpPr>
            <a:spLocks noGrp="1"/>
          </p:cNvSpPr>
          <p:nvPr>
            <p:ph type="title"/>
          </p:nvPr>
        </p:nvSpPr>
        <p:spPr/>
        <p:txBody>
          <a:bodyPr/>
          <a:lstStyle/>
          <a:p>
            <a:r>
              <a:rPr lang="en-US" dirty="0"/>
              <a:t>Anaconda Navigator</a:t>
            </a:r>
          </a:p>
        </p:txBody>
      </p:sp>
      <p:sp>
        <p:nvSpPr>
          <p:cNvPr id="3" name="Content Placeholder 2">
            <a:extLst>
              <a:ext uri="{FF2B5EF4-FFF2-40B4-BE49-F238E27FC236}">
                <a16:creationId xmlns:a16="http://schemas.microsoft.com/office/drawing/2014/main" id="{5DE6C024-22B7-544A-8898-2993D062ABE1}"/>
              </a:ext>
            </a:extLst>
          </p:cNvPr>
          <p:cNvSpPr>
            <a:spLocks noGrp="1"/>
          </p:cNvSpPr>
          <p:nvPr>
            <p:ph idx="1"/>
          </p:nvPr>
        </p:nvSpPr>
        <p:spPr/>
        <p:txBody>
          <a:bodyPr/>
          <a:lstStyle/>
          <a:p>
            <a:r>
              <a:rPr lang="en-US" dirty="0"/>
              <a:t>Create and manage Python </a:t>
            </a:r>
            <a:r>
              <a:rPr lang="en-US" i="1" dirty="0"/>
              <a:t>Virtual Environments –</a:t>
            </a:r>
            <a:r>
              <a:rPr lang="en-US" dirty="0"/>
              <a:t>named configurations that specify:</a:t>
            </a:r>
          </a:p>
          <a:p>
            <a:pPr lvl="1"/>
            <a:r>
              <a:rPr lang="en-US" dirty="0"/>
              <a:t>Python version</a:t>
            </a:r>
          </a:p>
          <a:p>
            <a:pPr lvl="1"/>
            <a:r>
              <a:rPr lang="en-US" dirty="0"/>
              <a:t>Installed libraries</a:t>
            </a:r>
          </a:p>
          <a:p>
            <a:pPr lvl="1"/>
            <a:r>
              <a:rPr lang="en-US" dirty="0"/>
              <a:t>Installed tools</a:t>
            </a:r>
          </a:p>
          <a:p>
            <a:endParaRPr lang="en-US" dirty="0"/>
          </a:p>
        </p:txBody>
      </p:sp>
    </p:spTree>
    <p:extLst>
      <p:ext uri="{BB962C8B-B14F-4D97-AF65-F5344CB8AC3E}">
        <p14:creationId xmlns:p14="http://schemas.microsoft.com/office/powerpoint/2010/main" val="308177104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2AC3B18C-1FB7-4CA1-4FC2-AA408AE57011}"/>
              </a:ext>
            </a:extLst>
          </p:cNvPr>
          <p:cNvPicPr>
            <a:picLocks noChangeAspect="1"/>
          </p:cNvPicPr>
          <p:nvPr/>
        </p:nvPicPr>
        <p:blipFill>
          <a:blip r:embed="rId2"/>
          <a:stretch>
            <a:fillRect/>
          </a:stretch>
        </p:blipFill>
        <p:spPr>
          <a:xfrm>
            <a:off x="5638800" y="463550"/>
            <a:ext cx="11176000" cy="6202500"/>
          </a:xfrm>
          <a:prstGeom prst="rect">
            <a:avLst/>
          </a:prstGeom>
        </p:spPr>
      </p:pic>
      <p:sp>
        <p:nvSpPr>
          <p:cNvPr id="2" name="Title 1">
            <a:extLst>
              <a:ext uri="{FF2B5EF4-FFF2-40B4-BE49-F238E27FC236}">
                <a16:creationId xmlns:a16="http://schemas.microsoft.com/office/drawing/2014/main" id="{358545ED-2B85-4547-9257-7F86B52E25C5}"/>
              </a:ext>
            </a:extLst>
          </p:cNvPr>
          <p:cNvSpPr>
            <a:spLocks noGrp="1"/>
          </p:cNvSpPr>
          <p:nvPr>
            <p:ph type="title"/>
          </p:nvPr>
        </p:nvSpPr>
        <p:spPr/>
        <p:txBody>
          <a:bodyPr/>
          <a:lstStyle/>
          <a:p>
            <a:r>
              <a:rPr lang="en-US" dirty="0"/>
              <a:t>Create Environment</a:t>
            </a:r>
          </a:p>
        </p:txBody>
      </p:sp>
      <p:sp>
        <p:nvSpPr>
          <p:cNvPr id="3" name="Content Placeholder 2">
            <a:extLst>
              <a:ext uri="{FF2B5EF4-FFF2-40B4-BE49-F238E27FC236}">
                <a16:creationId xmlns:a16="http://schemas.microsoft.com/office/drawing/2014/main" id="{BF3BAA38-603D-9A42-9B42-AC1471D205A6}"/>
              </a:ext>
            </a:extLst>
          </p:cNvPr>
          <p:cNvSpPr>
            <a:spLocks noGrp="1"/>
          </p:cNvSpPr>
          <p:nvPr>
            <p:ph idx="1"/>
          </p:nvPr>
        </p:nvSpPr>
        <p:spPr/>
        <p:txBody>
          <a:bodyPr/>
          <a:lstStyle/>
          <a:p>
            <a:pPr marL="514350" indent="-514350">
              <a:buFont typeface="+mj-lt"/>
              <a:buAutoNum type="arabicPeriod"/>
            </a:pPr>
            <a:r>
              <a:rPr lang="en-US" dirty="0"/>
              <a:t>Select Environments</a:t>
            </a:r>
          </a:p>
          <a:p>
            <a:pPr marL="514350" indent="-514350">
              <a:buFont typeface="+mj-lt"/>
              <a:buAutoNum type="arabicPeriod"/>
            </a:pPr>
            <a:r>
              <a:rPr lang="en-US" dirty="0"/>
              <a:t>Click Create</a:t>
            </a:r>
          </a:p>
          <a:p>
            <a:pPr marL="514350" indent="-514350">
              <a:buFont typeface="+mj-lt"/>
              <a:buAutoNum type="arabicPeriod"/>
            </a:pPr>
            <a:r>
              <a:rPr lang="en-US" dirty="0"/>
              <a:t>Name: ds2023</a:t>
            </a:r>
          </a:p>
        </p:txBody>
      </p:sp>
      <p:sp>
        <p:nvSpPr>
          <p:cNvPr id="5" name="Up Arrow 4">
            <a:extLst>
              <a:ext uri="{FF2B5EF4-FFF2-40B4-BE49-F238E27FC236}">
                <a16:creationId xmlns:a16="http://schemas.microsoft.com/office/drawing/2014/main" id="{03EAC99E-2D0C-2248-869A-4069636A9524}"/>
              </a:ext>
            </a:extLst>
          </p:cNvPr>
          <p:cNvSpPr/>
          <p:nvPr/>
        </p:nvSpPr>
        <p:spPr>
          <a:xfrm>
            <a:off x="6492078" y="1967616"/>
            <a:ext cx="259162" cy="278721"/>
          </a:xfrm>
          <a:prstGeom prst="up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1</a:t>
            </a:r>
          </a:p>
        </p:txBody>
      </p:sp>
      <p:sp>
        <p:nvSpPr>
          <p:cNvPr id="7" name="Up Arrow 6">
            <a:extLst>
              <a:ext uri="{FF2B5EF4-FFF2-40B4-BE49-F238E27FC236}">
                <a16:creationId xmlns:a16="http://schemas.microsoft.com/office/drawing/2014/main" id="{38085C70-655F-F34B-99A5-62A1CD092FA2}"/>
              </a:ext>
            </a:extLst>
          </p:cNvPr>
          <p:cNvSpPr/>
          <p:nvPr/>
        </p:nvSpPr>
        <p:spPr>
          <a:xfrm>
            <a:off x="7682618" y="5896987"/>
            <a:ext cx="259162" cy="278721"/>
          </a:xfrm>
          <a:prstGeom prst="up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2</a:t>
            </a:r>
          </a:p>
        </p:txBody>
      </p:sp>
    </p:spTree>
    <p:extLst>
      <p:ext uri="{BB962C8B-B14F-4D97-AF65-F5344CB8AC3E}">
        <p14:creationId xmlns:p14="http://schemas.microsoft.com/office/powerpoint/2010/main" val="54653024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CF985E-3305-1154-732F-43C46E906C38}"/>
              </a:ext>
            </a:extLst>
          </p:cNvPr>
          <p:cNvSpPr>
            <a:spLocks noGrp="1"/>
          </p:cNvSpPr>
          <p:nvPr>
            <p:ph type="title"/>
          </p:nvPr>
        </p:nvSpPr>
        <p:spPr/>
        <p:txBody>
          <a:bodyPr/>
          <a:lstStyle/>
          <a:p>
            <a:r>
              <a:rPr lang="en-US" dirty="0"/>
              <a:t>Data Science Programming Class Overview</a:t>
            </a:r>
          </a:p>
        </p:txBody>
      </p:sp>
      <p:sp>
        <p:nvSpPr>
          <p:cNvPr id="3" name="Content Placeholder 2">
            <a:extLst>
              <a:ext uri="{FF2B5EF4-FFF2-40B4-BE49-F238E27FC236}">
                <a16:creationId xmlns:a16="http://schemas.microsoft.com/office/drawing/2014/main" id="{12FF59AB-93A3-000E-526D-ACFA119322FE}"/>
              </a:ext>
            </a:extLst>
          </p:cNvPr>
          <p:cNvSpPr>
            <a:spLocks noGrp="1"/>
          </p:cNvSpPr>
          <p:nvPr>
            <p:ph idx="1"/>
          </p:nvPr>
        </p:nvSpPr>
        <p:spPr/>
        <p:txBody>
          <a:bodyPr/>
          <a:lstStyle/>
          <a:p>
            <a:r>
              <a:rPr lang="en-US" dirty="0"/>
              <a:t>Three course levels:</a:t>
            </a:r>
          </a:p>
          <a:p>
            <a:pPr lvl="1"/>
            <a:r>
              <a:rPr lang="en-US" dirty="0"/>
              <a:t>101 – Beginner</a:t>
            </a:r>
          </a:p>
          <a:p>
            <a:pPr lvl="1"/>
            <a:r>
              <a:rPr lang="en-US" dirty="0"/>
              <a:t>201 – Intermediate</a:t>
            </a:r>
          </a:p>
          <a:p>
            <a:pPr lvl="1"/>
            <a:r>
              <a:rPr lang="en-US" dirty="0"/>
              <a:t>301 – Advanced</a:t>
            </a:r>
          </a:p>
          <a:p>
            <a:r>
              <a:rPr lang="en-US" dirty="0"/>
              <a:t>No experience required for 101</a:t>
            </a:r>
          </a:p>
          <a:p>
            <a:pPr lvl="1"/>
            <a:r>
              <a:rPr lang="en-US" dirty="0"/>
              <a:t>If you do have experience, useful to refresh and expand</a:t>
            </a:r>
          </a:p>
          <a:p>
            <a:r>
              <a:rPr lang="en-US" dirty="0"/>
              <a:t>Each course builds on the previous</a:t>
            </a:r>
          </a:p>
        </p:txBody>
      </p:sp>
    </p:spTree>
    <p:extLst>
      <p:ext uri="{BB962C8B-B14F-4D97-AF65-F5344CB8AC3E}">
        <p14:creationId xmlns:p14="http://schemas.microsoft.com/office/powerpoint/2010/main" val="217511196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6">
            <a:extLst>
              <a:ext uri="{FF2B5EF4-FFF2-40B4-BE49-F238E27FC236}">
                <a16:creationId xmlns:a16="http://schemas.microsoft.com/office/drawing/2014/main" id="{3367E00C-3A4A-D59F-D90E-40624DEA3E51}"/>
              </a:ext>
            </a:extLst>
          </p:cNvPr>
          <p:cNvPicPr>
            <a:picLocks noGrp="1" noChangeAspect="1"/>
          </p:cNvPicPr>
          <p:nvPr>
            <p:ph sz="half" idx="2"/>
          </p:nvPr>
        </p:nvPicPr>
        <p:blipFill>
          <a:blip r:embed="rId2"/>
          <a:srcRect/>
          <a:stretch/>
        </p:blipFill>
        <p:spPr>
          <a:xfrm>
            <a:off x="5660906" y="1690688"/>
            <a:ext cx="6866534" cy="4214664"/>
          </a:xfrm>
          <a:prstGeom prst="rect">
            <a:avLst/>
          </a:prstGeom>
        </p:spPr>
      </p:pic>
      <p:sp>
        <p:nvSpPr>
          <p:cNvPr id="2" name="Title 1">
            <a:extLst>
              <a:ext uri="{FF2B5EF4-FFF2-40B4-BE49-F238E27FC236}">
                <a16:creationId xmlns:a16="http://schemas.microsoft.com/office/drawing/2014/main" id="{9B89D43F-44F8-8142-B80E-D9AA8075A6F5}"/>
              </a:ext>
            </a:extLst>
          </p:cNvPr>
          <p:cNvSpPr>
            <a:spLocks noGrp="1"/>
          </p:cNvSpPr>
          <p:nvPr>
            <p:ph type="title"/>
          </p:nvPr>
        </p:nvSpPr>
        <p:spPr/>
        <p:txBody>
          <a:bodyPr/>
          <a:lstStyle/>
          <a:p>
            <a:r>
              <a:rPr lang="en-US" dirty="0"/>
              <a:t>Install Libraries</a:t>
            </a:r>
          </a:p>
        </p:txBody>
      </p:sp>
      <p:sp>
        <p:nvSpPr>
          <p:cNvPr id="3" name="Content Placeholder 2">
            <a:extLst>
              <a:ext uri="{FF2B5EF4-FFF2-40B4-BE49-F238E27FC236}">
                <a16:creationId xmlns:a16="http://schemas.microsoft.com/office/drawing/2014/main" id="{6715B9B4-1221-6148-931A-EF0E72649FA8}"/>
              </a:ext>
            </a:extLst>
          </p:cNvPr>
          <p:cNvSpPr>
            <a:spLocks noGrp="1"/>
          </p:cNvSpPr>
          <p:nvPr>
            <p:ph sz="half" idx="1"/>
          </p:nvPr>
        </p:nvSpPr>
        <p:spPr/>
        <p:txBody>
          <a:bodyPr>
            <a:normAutofit fontScale="70000" lnSpcReduction="20000"/>
          </a:bodyPr>
          <a:lstStyle/>
          <a:p>
            <a:pPr marL="514350" indent="-514350">
              <a:buFont typeface="+mj-lt"/>
              <a:buAutoNum type="arabicPeriod"/>
            </a:pPr>
            <a:r>
              <a:rPr lang="en-US" dirty="0"/>
              <a:t>Click Update Index…</a:t>
            </a:r>
          </a:p>
          <a:p>
            <a:pPr marL="514350" indent="-514350">
              <a:buFont typeface="+mj-lt"/>
              <a:buAutoNum type="arabicPeriod"/>
            </a:pPr>
            <a:r>
              <a:rPr lang="en-US" dirty="0"/>
              <a:t>In the dropdown, select “Not installed”</a:t>
            </a:r>
          </a:p>
          <a:p>
            <a:pPr marL="514350" indent="-514350">
              <a:buFont typeface="+mj-lt"/>
              <a:buAutoNum type="arabicPeriod"/>
            </a:pPr>
            <a:r>
              <a:rPr lang="en-US" dirty="0"/>
              <a:t>In the search box type the name of the library</a:t>
            </a:r>
          </a:p>
          <a:p>
            <a:pPr marL="514350" indent="-514350">
              <a:buFont typeface="+mj-lt"/>
              <a:buAutoNum type="arabicPeriod"/>
            </a:pPr>
            <a:r>
              <a:rPr lang="en-US" dirty="0"/>
              <a:t>Select the box to mark for install </a:t>
            </a:r>
          </a:p>
          <a:p>
            <a:pPr marL="514350" indent="-514350">
              <a:buFont typeface="+mj-lt"/>
              <a:buAutoNum type="arabicPeriod"/>
            </a:pPr>
            <a:r>
              <a:rPr lang="en-US" dirty="0"/>
              <a:t>Repeat for all these libraries:</a:t>
            </a:r>
          </a:p>
          <a:p>
            <a:pPr marL="971550" lvl="1" indent="-514350">
              <a:buFont typeface="+mj-lt"/>
              <a:buAutoNum type="arabicPeriod"/>
            </a:pPr>
            <a:r>
              <a:rPr lang="en-US" dirty="0"/>
              <a:t>pandas</a:t>
            </a:r>
          </a:p>
          <a:p>
            <a:pPr marL="971550" lvl="1" indent="-514350">
              <a:buFont typeface="+mj-lt"/>
              <a:buAutoNum type="arabicPeriod"/>
            </a:pPr>
            <a:r>
              <a:rPr lang="en-US" dirty="0" err="1"/>
              <a:t>plotly</a:t>
            </a:r>
            <a:endParaRPr lang="en-US" dirty="0"/>
          </a:p>
          <a:p>
            <a:pPr marL="971550" lvl="1" indent="-514350">
              <a:buFont typeface="+mj-lt"/>
              <a:buAutoNum type="arabicPeriod"/>
            </a:pPr>
            <a:r>
              <a:rPr lang="en-US" dirty="0" err="1"/>
              <a:t>openpyxl</a:t>
            </a:r>
            <a:endParaRPr lang="en-US" dirty="0"/>
          </a:p>
          <a:p>
            <a:pPr marL="971550" lvl="1" indent="-514350">
              <a:buFont typeface="+mj-lt"/>
              <a:buAutoNum type="arabicPeriod"/>
            </a:pPr>
            <a:r>
              <a:rPr lang="en-US" dirty="0" err="1"/>
              <a:t>xlrd</a:t>
            </a:r>
            <a:endParaRPr lang="en-US" dirty="0"/>
          </a:p>
          <a:p>
            <a:pPr marL="971550" lvl="1" indent="-514350">
              <a:buFont typeface="+mj-lt"/>
              <a:buAutoNum type="arabicPeriod"/>
            </a:pPr>
            <a:r>
              <a:rPr lang="en-US" dirty="0"/>
              <a:t>matplotlib</a:t>
            </a:r>
          </a:p>
          <a:p>
            <a:pPr marL="971550" lvl="1" indent="-514350">
              <a:buFont typeface="+mj-lt"/>
              <a:buAutoNum type="arabicPeriod"/>
            </a:pPr>
            <a:r>
              <a:rPr lang="en-US" dirty="0"/>
              <a:t>s</a:t>
            </a:r>
            <a:r>
              <a:rPr lang="en-US"/>
              <a:t>tatsmodels</a:t>
            </a:r>
            <a:endParaRPr lang="en-US" dirty="0"/>
          </a:p>
          <a:p>
            <a:pPr marL="971550" lvl="1" indent="-514350">
              <a:buFont typeface="+mj-lt"/>
              <a:buAutoNum type="arabicPeriod"/>
            </a:pPr>
            <a:r>
              <a:rPr lang="en-US" dirty="0" err="1"/>
              <a:t>ipywidgets</a:t>
            </a:r>
            <a:endParaRPr lang="en-US" dirty="0"/>
          </a:p>
          <a:p>
            <a:pPr marL="514350" indent="-514350">
              <a:buFont typeface="+mj-lt"/>
              <a:buAutoNum type="arabicPeriod"/>
            </a:pPr>
            <a:r>
              <a:rPr lang="en-US" dirty="0"/>
              <a:t>Click Apply</a:t>
            </a:r>
          </a:p>
          <a:p>
            <a:pPr marL="971550" lvl="1" indent="-514350">
              <a:buFont typeface="+mj-lt"/>
              <a:buAutoNum type="arabicPeriod"/>
            </a:pPr>
            <a:endParaRPr lang="en-US" dirty="0"/>
          </a:p>
          <a:p>
            <a:pPr marL="971550" lvl="1" indent="-514350">
              <a:buFont typeface="+mj-lt"/>
              <a:buAutoNum type="arabicPeriod"/>
            </a:pPr>
            <a:endParaRPr lang="en-US" dirty="0"/>
          </a:p>
        </p:txBody>
      </p:sp>
      <p:sp>
        <p:nvSpPr>
          <p:cNvPr id="8" name="Up Arrow 7">
            <a:extLst>
              <a:ext uri="{FF2B5EF4-FFF2-40B4-BE49-F238E27FC236}">
                <a16:creationId xmlns:a16="http://schemas.microsoft.com/office/drawing/2014/main" id="{C96432F4-8027-4E4B-ABF0-F6FB52817502}"/>
              </a:ext>
            </a:extLst>
          </p:cNvPr>
          <p:cNvSpPr/>
          <p:nvPr/>
        </p:nvSpPr>
        <p:spPr>
          <a:xfrm>
            <a:off x="9014458" y="2537052"/>
            <a:ext cx="259162" cy="278721"/>
          </a:xfrm>
          <a:prstGeom prst="up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2</a:t>
            </a:r>
          </a:p>
        </p:txBody>
      </p:sp>
      <p:sp>
        <p:nvSpPr>
          <p:cNvPr id="9" name="Up Arrow 8">
            <a:extLst>
              <a:ext uri="{FF2B5EF4-FFF2-40B4-BE49-F238E27FC236}">
                <a16:creationId xmlns:a16="http://schemas.microsoft.com/office/drawing/2014/main" id="{F2DBC819-B96A-4C40-A63F-420BACBB21E6}"/>
              </a:ext>
            </a:extLst>
          </p:cNvPr>
          <p:cNvSpPr/>
          <p:nvPr/>
        </p:nvSpPr>
        <p:spPr>
          <a:xfrm>
            <a:off x="11224219" y="2537051"/>
            <a:ext cx="259162" cy="278721"/>
          </a:xfrm>
          <a:prstGeom prst="up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3</a:t>
            </a:r>
          </a:p>
        </p:txBody>
      </p:sp>
      <p:sp>
        <p:nvSpPr>
          <p:cNvPr id="10" name="Up Arrow 9">
            <a:extLst>
              <a:ext uri="{FF2B5EF4-FFF2-40B4-BE49-F238E27FC236}">
                <a16:creationId xmlns:a16="http://schemas.microsoft.com/office/drawing/2014/main" id="{83128899-97CE-5C48-ABF0-B8C768896A9A}"/>
              </a:ext>
            </a:extLst>
          </p:cNvPr>
          <p:cNvSpPr/>
          <p:nvPr/>
        </p:nvSpPr>
        <p:spPr>
          <a:xfrm>
            <a:off x="8755296" y="4772777"/>
            <a:ext cx="259162" cy="278721"/>
          </a:xfrm>
          <a:prstGeom prst="up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4</a:t>
            </a:r>
          </a:p>
        </p:txBody>
      </p:sp>
      <p:sp>
        <p:nvSpPr>
          <p:cNvPr id="11" name="Up Arrow 10">
            <a:extLst>
              <a:ext uri="{FF2B5EF4-FFF2-40B4-BE49-F238E27FC236}">
                <a16:creationId xmlns:a16="http://schemas.microsoft.com/office/drawing/2014/main" id="{1647F235-FC82-6273-62A6-206D19C7D192}"/>
              </a:ext>
            </a:extLst>
          </p:cNvPr>
          <p:cNvSpPr/>
          <p:nvPr/>
        </p:nvSpPr>
        <p:spPr>
          <a:xfrm>
            <a:off x="10343528" y="2537052"/>
            <a:ext cx="259162" cy="278721"/>
          </a:xfrm>
          <a:prstGeom prst="up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1</a:t>
            </a:r>
          </a:p>
        </p:txBody>
      </p:sp>
      <p:sp>
        <p:nvSpPr>
          <p:cNvPr id="4" name="Up Arrow 3">
            <a:extLst>
              <a:ext uri="{FF2B5EF4-FFF2-40B4-BE49-F238E27FC236}">
                <a16:creationId xmlns:a16="http://schemas.microsoft.com/office/drawing/2014/main" id="{243DCF5A-D24A-1CB5-E848-27F6DB94A41F}"/>
              </a:ext>
            </a:extLst>
          </p:cNvPr>
          <p:cNvSpPr/>
          <p:nvPr/>
        </p:nvSpPr>
        <p:spPr>
          <a:xfrm>
            <a:off x="11353800" y="5424907"/>
            <a:ext cx="259162" cy="278721"/>
          </a:xfrm>
          <a:prstGeom prst="up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6</a:t>
            </a:r>
          </a:p>
        </p:txBody>
      </p:sp>
    </p:spTree>
    <p:extLst>
      <p:ext uri="{BB962C8B-B14F-4D97-AF65-F5344CB8AC3E}">
        <p14:creationId xmlns:p14="http://schemas.microsoft.com/office/powerpoint/2010/main" val="68150533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a:extLst>
              <a:ext uri="{FF2B5EF4-FFF2-40B4-BE49-F238E27FC236}">
                <a16:creationId xmlns:a16="http://schemas.microsoft.com/office/drawing/2014/main" id="{489F55CA-8187-57F0-A5FE-867F0A13BED9}"/>
              </a:ext>
            </a:extLst>
          </p:cNvPr>
          <p:cNvPicPr>
            <a:picLocks noGrp="1" noChangeAspect="1"/>
          </p:cNvPicPr>
          <p:nvPr>
            <p:ph sz="half" idx="2"/>
          </p:nvPr>
        </p:nvPicPr>
        <p:blipFill>
          <a:blip r:embed="rId2"/>
          <a:srcRect/>
          <a:stretch/>
        </p:blipFill>
        <p:spPr>
          <a:xfrm>
            <a:off x="5399956" y="1192989"/>
            <a:ext cx="6931744" cy="4484383"/>
          </a:xfrm>
          <a:prstGeom prst="rect">
            <a:avLst/>
          </a:prstGeom>
        </p:spPr>
      </p:pic>
      <p:sp>
        <p:nvSpPr>
          <p:cNvPr id="2" name="Title 1">
            <a:extLst>
              <a:ext uri="{FF2B5EF4-FFF2-40B4-BE49-F238E27FC236}">
                <a16:creationId xmlns:a16="http://schemas.microsoft.com/office/drawing/2014/main" id="{A15E7DD9-86C3-E84F-AAE4-03A608100528}"/>
              </a:ext>
            </a:extLst>
          </p:cNvPr>
          <p:cNvSpPr>
            <a:spLocks noGrp="1"/>
          </p:cNvSpPr>
          <p:nvPr>
            <p:ph type="title"/>
          </p:nvPr>
        </p:nvSpPr>
        <p:spPr/>
        <p:txBody>
          <a:bodyPr/>
          <a:lstStyle/>
          <a:p>
            <a:r>
              <a:rPr lang="en-US" dirty="0"/>
              <a:t>Install Tools</a:t>
            </a:r>
          </a:p>
        </p:txBody>
      </p:sp>
      <p:sp>
        <p:nvSpPr>
          <p:cNvPr id="3" name="Content Placeholder 2">
            <a:extLst>
              <a:ext uri="{FF2B5EF4-FFF2-40B4-BE49-F238E27FC236}">
                <a16:creationId xmlns:a16="http://schemas.microsoft.com/office/drawing/2014/main" id="{76FBC456-3E23-FE4F-ABE1-BE0D70BB66B7}"/>
              </a:ext>
            </a:extLst>
          </p:cNvPr>
          <p:cNvSpPr>
            <a:spLocks noGrp="1"/>
          </p:cNvSpPr>
          <p:nvPr>
            <p:ph sz="half" idx="1"/>
          </p:nvPr>
        </p:nvSpPr>
        <p:spPr/>
        <p:txBody>
          <a:bodyPr/>
          <a:lstStyle/>
          <a:p>
            <a:pPr marL="514350" indent="-514350">
              <a:buFont typeface="+mj-lt"/>
              <a:buAutoNum type="arabicPeriod"/>
            </a:pPr>
            <a:r>
              <a:rPr lang="en-US" dirty="0"/>
              <a:t>Select the Home tab</a:t>
            </a:r>
          </a:p>
          <a:p>
            <a:pPr marL="514350" indent="-514350">
              <a:buFont typeface="+mj-lt"/>
              <a:buAutoNum type="arabicPeriod"/>
            </a:pPr>
            <a:r>
              <a:rPr lang="en-US" dirty="0"/>
              <a:t>Make sure ds2023 is selected in the dropdown</a:t>
            </a:r>
          </a:p>
          <a:p>
            <a:pPr marL="514350" indent="-514350">
              <a:buFont typeface="+mj-lt"/>
              <a:buAutoNum type="arabicPeriod"/>
            </a:pPr>
            <a:r>
              <a:rPr lang="en-US" dirty="0"/>
              <a:t>Install </a:t>
            </a:r>
            <a:r>
              <a:rPr lang="en-US" dirty="0" err="1"/>
              <a:t>Jupyter</a:t>
            </a:r>
            <a:r>
              <a:rPr lang="en-US" dirty="0"/>
              <a:t> Notebook</a:t>
            </a:r>
          </a:p>
        </p:txBody>
      </p:sp>
      <p:sp>
        <p:nvSpPr>
          <p:cNvPr id="8" name="Up Arrow 7">
            <a:extLst>
              <a:ext uri="{FF2B5EF4-FFF2-40B4-BE49-F238E27FC236}">
                <a16:creationId xmlns:a16="http://schemas.microsoft.com/office/drawing/2014/main" id="{977FCC7F-DE73-B34A-81CA-E809BDEA8C1B}"/>
              </a:ext>
            </a:extLst>
          </p:cNvPr>
          <p:cNvSpPr/>
          <p:nvPr/>
        </p:nvSpPr>
        <p:spPr>
          <a:xfrm>
            <a:off x="5895319" y="2026394"/>
            <a:ext cx="259162" cy="278721"/>
          </a:xfrm>
          <a:prstGeom prst="up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1</a:t>
            </a:r>
          </a:p>
        </p:txBody>
      </p:sp>
      <p:sp>
        <p:nvSpPr>
          <p:cNvPr id="9" name="Up Arrow 8">
            <a:extLst>
              <a:ext uri="{FF2B5EF4-FFF2-40B4-BE49-F238E27FC236}">
                <a16:creationId xmlns:a16="http://schemas.microsoft.com/office/drawing/2014/main" id="{12045B8A-EC27-BD40-A625-336FD9D8A599}"/>
              </a:ext>
            </a:extLst>
          </p:cNvPr>
          <p:cNvSpPr/>
          <p:nvPr/>
        </p:nvSpPr>
        <p:spPr>
          <a:xfrm>
            <a:off x="8527845" y="2076822"/>
            <a:ext cx="259162" cy="278721"/>
          </a:xfrm>
          <a:prstGeom prst="up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2</a:t>
            </a:r>
          </a:p>
        </p:txBody>
      </p:sp>
      <p:sp>
        <p:nvSpPr>
          <p:cNvPr id="10" name="Up Arrow 9">
            <a:extLst>
              <a:ext uri="{FF2B5EF4-FFF2-40B4-BE49-F238E27FC236}">
                <a16:creationId xmlns:a16="http://schemas.microsoft.com/office/drawing/2014/main" id="{59D0948E-4AF6-E04D-B16C-04A3C518A429}"/>
              </a:ext>
            </a:extLst>
          </p:cNvPr>
          <p:cNvSpPr/>
          <p:nvPr/>
        </p:nvSpPr>
        <p:spPr>
          <a:xfrm>
            <a:off x="8787007" y="4641817"/>
            <a:ext cx="259162" cy="278721"/>
          </a:xfrm>
          <a:prstGeom prst="up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3</a:t>
            </a:r>
          </a:p>
        </p:txBody>
      </p:sp>
    </p:spTree>
    <p:extLst>
      <p:ext uri="{BB962C8B-B14F-4D97-AF65-F5344CB8AC3E}">
        <p14:creationId xmlns:p14="http://schemas.microsoft.com/office/powerpoint/2010/main" val="48005533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Content Placeholder 7">
            <a:extLst>
              <a:ext uri="{FF2B5EF4-FFF2-40B4-BE49-F238E27FC236}">
                <a16:creationId xmlns:a16="http://schemas.microsoft.com/office/drawing/2014/main" id="{9A8150CC-BBF7-BA16-8245-14130E8ACE8B}"/>
              </a:ext>
            </a:extLst>
          </p:cNvPr>
          <p:cNvPicPr>
            <a:picLocks noGrp="1" noChangeAspect="1"/>
          </p:cNvPicPr>
          <p:nvPr>
            <p:ph sz="half" idx="2"/>
          </p:nvPr>
        </p:nvPicPr>
        <p:blipFill>
          <a:blip r:embed="rId2"/>
          <a:srcRect/>
          <a:stretch/>
        </p:blipFill>
        <p:spPr>
          <a:xfrm>
            <a:off x="5307675" y="1155469"/>
            <a:ext cx="6938341" cy="4488651"/>
          </a:xfrm>
          <a:prstGeom prst="rect">
            <a:avLst/>
          </a:prstGeom>
        </p:spPr>
      </p:pic>
      <p:sp>
        <p:nvSpPr>
          <p:cNvPr id="2" name="Title 1">
            <a:extLst>
              <a:ext uri="{FF2B5EF4-FFF2-40B4-BE49-F238E27FC236}">
                <a16:creationId xmlns:a16="http://schemas.microsoft.com/office/drawing/2014/main" id="{057BF523-1955-C2E9-B7ED-006B6F1979B3}"/>
              </a:ext>
            </a:extLst>
          </p:cNvPr>
          <p:cNvSpPr>
            <a:spLocks noGrp="1"/>
          </p:cNvSpPr>
          <p:nvPr>
            <p:ph type="title"/>
          </p:nvPr>
        </p:nvSpPr>
        <p:spPr/>
        <p:txBody>
          <a:bodyPr/>
          <a:lstStyle/>
          <a:p>
            <a:r>
              <a:rPr lang="en-US" dirty="0"/>
              <a:t>Run </a:t>
            </a:r>
            <a:r>
              <a:rPr lang="en-US" dirty="0" err="1"/>
              <a:t>Jupyter</a:t>
            </a:r>
            <a:r>
              <a:rPr lang="en-US" dirty="0"/>
              <a:t> Notebook</a:t>
            </a:r>
          </a:p>
        </p:txBody>
      </p:sp>
      <p:sp>
        <p:nvSpPr>
          <p:cNvPr id="3" name="Content Placeholder 2">
            <a:extLst>
              <a:ext uri="{FF2B5EF4-FFF2-40B4-BE49-F238E27FC236}">
                <a16:creationId xmlns:a16="http://schemas.microsoft.com/office/drawing/2014/main" id="{BD273DF5-E584-F453-E683-D9A9D89296EF}"/>
              </a:ext>
            </a:extLst>
          </p:cNvPr>
          <p:cNvSpPr>
            <a:spLocks noGrp="1"/>
          </p:cNvSpPr>
          <p:nvPr>
            <p:ph sz="half" idx="1"/>
          </p:nvPr>
        </p:nvSpPr>
        <p:spPr/>
        <p:txBody>
          <a:bodyPr/>
          <a:lstStyle/>
          <a:p>
            <a:r>
              <a:rPr lang="en-US" dirty="0"/>
              <a:t>Once it is installed, it will change to have a blue </a:t>
            </a:r>
            <a:r>
              <a:rPr lang="en-US" b="1" dirty="0"/>
              <a:t>Launch</a:t>
            </a:r>
            <a:r>
              <a:rPr lang="en-US" dirty="0"/>
              <a:t> button</a:t>
            </a:r>
          </a:p>
          <a:p>
            <a:endParaRPr lang="en-US" b="1" dirty="0"/>
          </a:p>
          <a:p>
            <a:pPr lvl="1"/>
            <a:endParaRPr lang="en-US" dirty="0"/>
          </a:p>
        </p:txBody>
      </p:sp>
      <p:sp>
        <p:nvSpPr>
          <p:cNvPr id="6" name="Up Arrow 5">
            <a:extLst>
              <a:ext uri="{FF2B5EF4-FFF2-40B4-BE49-F238E27FC236}">
                <a16:creationId xmlns:a16="http://schemas.microsoft.com/office/drawing/2014/main" id="{CA312BD3-6FAC-E5F2-5006-9794D8F39A02}"/>
              </a:ext>
            </a:extLst>
          </p:cNvPr>
          <p:cNvSpPr/>
          <p:nvPr/>
        </p:nvSpPr>
        <p:spPr>
          <a:xfrm>
            <a:off x="8744165" y="3646708"/>
            <a:ext cx="259162" cy="278721"/>
          </a:xfrm>
          <a:prstGeom prst="up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1</a:t>
            </a:r>
          </a:p>
        </p:txBody>
      </p:sp>
    </p:spTree>
    <p:extLst>
      <p:ext uri="{BB962C8B-B14F-4D97-AF65-F5344CB8AC3E}">
        <p14:creationId xmlns:p14="http://schemas.microsoft.com/office/powerpoint/2010/main" val="346540134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B5A473-3233-957C-E63F-3A8DE13ECEDC}"/>
              </a:ext>
            </a:extLst>
          </p:cNvPr>
          <p:cNvSpPr>
            <a:spLocks noGrp="1"/>
          </p:cNvSpPr>
          <p:nvPr>
            <p:ph type="title"/>
          </p:nvPr>
        </p:nvSpPr>
        <p:spPr/>
        <p:txBody>
          <a:bodyPr/>
          <a:lstStyle/>
          <a:p>
            <a:r>
              <a:rPr lang="en-US" dirty="0"/>
              <a:t>Run </a:t>
            </a:r>
            <a:r>
              <a:rPr lang="en-US" dirty="0" err="1"/>
              <a:t>Jupyter</a:t>
            </a:r>
            <a:r>
              <a:rPr lang="en-US" dirty="0"/>
              <a:t> Notebook</a:t>
            </a:r>
          </a:p>
        </p:txBody>
      </p:sp>
      <p:sp>
        <p:nvSpPr>
          <p:cNvPr id="3" name="Content Placeholder 2">
            <a:extLst>
              <a:ext uri="{FF2B5EF4-FFF2-40B4-BE49-F238E27FC236}">
                <a16:creationId xmlns:a16="http://schemas.microsoft.com/office/drawing/2014/main" id="{8D741AB1-9164-0562-42D9-F8528DC73F6C}"/>
              </a:ext>
            </a:extLst>
          </p:cNvPr>
          <p:cNvSpPr>
            <a:spLocks noGrp="1"/>
          </p:cNvSpPr>
          <p:nvPr>
            <p:ph sz="half" idx="1"/>
          </p:nvPr>
        </p:nvSpPr>
        <p:spPr/>
        <p:txBody>
          <a:bodyPr/>
          <a:lstStyle/>
          <a:p>
            <a:r>
              <a:rPr lang="en-US" dirty="0"/>
              <a:t>When launched it shows your home directory</a:t>
            </a:r>
          </a:p>
          <a:p>
            <a:r>
              <a:rPr lang="en-US" dirty="0"/>
              <a:t>You can open an existing notebook (*</a:t>
            </a:r>
            <a:r>
              <a:rPr lang="en-US" b="1" dirty="0"/>
              <a:t>.</a:t>
            </a:r>
            <a:r>
              <a:rPr lang="en-US" b="1" dirty="0" err="1"/>
              <a:t>ipynb</a:t>
            </a:r>
            <a:r>
              <a:rPr lang="en-US" dirty="0"/>
              <a:t>)</a:t>
            </a:r>
          </a:p>
          <a:p>
            <a:r>
              <a:rPr lang="en-US" dirty="0"/>
              <a:t>Or click the </a:t>
            </a:r>
            <a:r>
              <a:rPr lang="en-US" b="1" dirty="0"/>
              <a:t>New</a:t>
            </a:r>
            <a:r>
              <a:rPr lang="en-US" dirty="0"/>
              <a:t> button at top right to create a new notebook</a:t>
            </a:r>
          </a:p>
        </p:txBody>
      </p:sp>
      <p:pic>
        <p:nvPicPr>
          <p:cNvPr id="8" name="Content Placeholder 7">
            <a:extLst>
              <a:ext uri="{FF2B5EF4-FFF2-40B4-BE49-F238E27FC236}">
                <a16:creationId xmlns:a16="http://schemas.microsoft.com/office/drawing/2014/main" id="{DB11A593-DF9B-64ED-4342-E6A598E41D1B}"/>
              </a:ext>
            </a:extLst>
          </p:cNvPr>
          <p:cNvPicPr>
            <a:picLocks noGrp="1" noChangeAspect="1"/>
          </p:cNvPicPr>
          <p:nvPr>
            <p:ph sz="half" idx="2"/>
          </p:nvPr>
        </p:nvPicPr>
        <p:blipFill>
          <a:blip r:embed="rId2"/>
          <a:stretch>
            <a:fillRect/>
          </a:stretch>
        </p:blipFill>
        <p:spPr>
          <a:xfrm>
            <a:off x="6564489" y="1825625"/>
            <a:ext cx="4397021" cy="4351338"/>
          </a:xfrm>
          <a:prstGeom prst="rect">
            <a:avLst/>
          </a:prstGeom>
        </p:spPr>
      </p:pic>
    </p:spTree>
    <p:extLst>
      <p:ext uri="{BB962C8B-B14F-4D97-AF65-F5344CB8AC3E}">
        <p14:creationId xmlns:p14="http://schemas.microsoft.com/office/powerpoint/2010/main" val="230926232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2A34A9-2F8C-C91D-FC90-ED95A99D2847}"/>
              </a:ext>
            </a:extLst>
          </p:cNvPr>
          <p:cNvSpPr>
            <a:spLocks noGrp="1"/>
          </p:cNvSpPr>
          <p:nvPr>
            <p:ph type="title"/>
          </p:nvPr>
        </p:nvSpPr>
        <p:spPr/>
        <p:txBody>
          <a:bodyPr/>
          <a:lstStyle/>
          <a:p>
            <a:r>
              <a:rPr lang="en-US" dirty="0"/>
              <a:t>Class Website</a:t>
            </a:r>
          </a:p>
        </p:txBody>
      </p:sp>
      <p:sp>
        <p:nvSpPr>
          <p:cNvPr id="3" name="Content Placeholder 2">
            <a:extLst>
              <a:ext uri="{FF2B5EF4-FFF2-40B4-BE49-F238E27FC236}">
                <a16:creationId xmlns:a16="http://schemas.microsoft.com/office/drawing/2014/main" id="{B21B3D88-36D6-3036-D8B6-4ED50976BE45}"/>
              </a:ext>
            </a:extLst>
          </p:cNvPr>
          <p:cNvSpPr>
            <a:spLocks noGrp="1"/>
          </p:cNvSpPr>
          <p:nvPr>
            <p:ph idx="1"/>
          </p:nvPr>
        </p:nvSpPr>
        <p:spPr/>
        <p:txBody>
          <a:bodyPr>
            <a:normAutofit/>
          </a:bodyPr>
          <a:lstStyle/>
          <a:p>
            <a:r>
              <a:rPr lang="en-US" dirty="0"/>
              <a:t>We have set up a website to host all materials for this class:</a:t>
            </a:r>
          </a:p>
          <a:p>
            <a:pPr lvl="1"/>
            <a:r>
              <a:rPr lang="en-US" dirty="0">
                <a:hlinkClick r:id="rId2"/>
              </a:rPr>
              <a:t>https://pages.process-solutions-group.com/sites/ds2023/</a:t>
            </a:r>
            <a:endParaRPr lang="en-US" dirty="0"/>
          </a:p>
          <a:p>
            <a:pPr lvl="1"/>
            <a:r>
              <a:rPr lang="en-US" dirty="0"/>
              <a:t>Log in with the provided username/password</a:t>
            </a:r>
          </a:p>
          <a:p>
            <a:r>
              <a:rPr lang="en-US" dirty="0"/>
              <a:t>After each session, the presentation and example code/files will be posted</a:t>
            </a:r>
          </a:p>
        </p:txBody>
      </p:sp>
    </p:spTree>
    <p:extLst>
      <p:ext uri="{BB962C8B-B14F-4D97-AF65-F5344CB8AC3E}">
        <p14:creationId xmlns:p14="http://schemas.microsoft.com/office/powerpoint/2010/main" val="278782596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94F632-3621-A170-E000-3F0B63CDC1AB}"/>
              </a:ext>
            </a:extLst>
          </p:cNvPr>
          <p:cNvSpPr>
            <a:spLocks noGrp="1"/>
          </p:cNvSpPr>
          <p:nvPr>
            <p:ph type="title"/>
          </p:nvPr>
        </p:nvSpPr>
        <p:spPr/>
        <p:txBody>
          <a:bodyPr/>
          <a:lstStyle/>
          <a:p>
            <a:r>
              <a:rPr lang="en-US" dirty="0"/>
              <a:t>Homework: run example code</a:t>
            </a:r>
          </a:p>
        </p:txBody>
      </p:sp>
      <p:sp>
        <p:nvSpPr>
          <p:cNvPr id="3" name="Content Placeholder 2">
            <a:extLst>
              <a:ext uri="{FF2B5EF4-FFF2-40B4-BE49-F238E27FC236}">
                <a16:creationId xmlns:a16="http://schemas.microsoft.com/office/drawing/2014/main" id="{6C4E7F22-4C01-0BE0-D4C9-BF3622DF6602}"/>
              </a:ext>
            </a:extLst>
          </p:cNvPr>
          <p:cNvSpPr>
            <a:spLocks noGrp="1"/>
          </p:cNvSpPr>
          <p:nvPr>
            <p:ph sz="half" idx="1"/>
          </p:nvPr>
        </p:nvSpPr>
        <p:spPr/>
        <p:txBody>
          <a:bodyPr>
            <a:normAutofit fontScale="85000" lnSpcReduction="20000"/>
          </a:bodyPr>
          <a:lstStyle/>
          <a:p>
            <a:r>
              <a:rPr lang="en-US" dirty="0"/>
              <a:t>Login to the class website</a:t>
            </a:r>
          </a:p>
          <a:p>
            <a:r>
              <a:rPr lang="en-US" dirty="0"/>
              <a:t>Find entry for this class: </a:t>
            </a:r>
          </a:p>
          <a:p>
            <a:pPr lvl="1"/>
            <a:r>
              <a:rPr lang="en-US" dirty="0"/>
              <a:t>1. Python Introduction and Environment Setup</a:t>
            </a:r>
          </a:p>
          <a:p>
            <a:r>
              <a:rPr lang="en-US" dirty="0"/>
              <a:t>Download the example code and data file:</a:t>
            </a:r>
          </a:p>
          <a:p>
            <a:pPr lvl="1"/>
            <a:r>
              <a:rPr lang="en-US" dirty="0"/>
              <a:t>1 - </a:t>
            </a:r>
            <a:r>
              <a:rPr lang="en-US" dirty="0" err="1"/>
              <a:t>intro.ipynb</a:t>
            </a:r>
            <a:endParaRPr lang="en-US" dirty="0"/>
          </a:p>
          <a:p>
            <a:pPr lvl="1"/>
            <a:r>
              <a:rPr lang="en-US" dirty="0"/>
              <a:t>Financial </a:t>
            </a:r>
            <a:r>
              <a:rPr lang="en-US" dirty="0" err="1"/>
              <a:t>Sample.xlsx</a:t>
            </a:r>
            <a:endParaRPr lang="en-US" dirty="0"/>
          </a:p>
          <a:p>
            <a:r>
              <a:rPr lang="en-US" dirty="0"/>
              <a:t>Open it in </a:t>
            </a:r>
            <a:r>
              <a:rPr lang="en-US" dirty="0" err="1"/>
              <a:t>Jupyter</a:t>
            </a:r>
            <a:r>
              <a:rPr lang="en-US" dirty="0"/>
              <a:t> Notebook, and select the Run All button:</a:t>
            </a:r>
          </a:p>
          <a:p>
            <a:r>
              <a:rPr lang="en-US" dirty="0"/>
              <a:t>It should run and produce the output at right</a:t>
            </a:r>
          </a:p>
          <a:p>
            <a:pPr lvl="1"/>
            <a:r>
              <a:rPr lang="en-US" dirty="0"/>
              <a:t>If not, contact me for help setting up your system</a:t>
            </a:r>
          </a:p>
          <a:p>
            <a:endParaRPr lang="en-US" dirty="0"/>
          </a:p>
        </p:txBody>
      </p:sp>
      <p:pic>
        <p:nvPicPr>
          <p:cNvPr id="5" name="Picture 4">
            <a:extLst>
              <a:ext uri="{FF2B5EF4-FFF2-40B4-BE49-F238E27FC236}">
                <a16:creationId xmlns:a16="http://schemas.microsoft.com/office/drawing/2014/main" id="{061AC983-EA74-293A-86C1-492274968E6C}"/>
              </a:ext>
            </a:extLst>
          </p:cNvPr>
          <p:cNvPicPr>
            <a:picLocks noChangeAspect="1"/>
          </p:cNvPicPr>
          <p:nvPr/>
        </p:nvPicPr>
        <p:blipFill>
          <a:blip r:embed="rId2"/>
          <a:stretch>
            <a:fillRect/>
          </a:stretch>
        </p:blipFill>
        <p:spPr>
          <a:xfrm>
            <a:off x="5613400" y="4447750"/>
            <a:ext cx="406400" cy="368300"/>
          </a:xfrm>
          <a:prstGeom prst="rect">
            <a:avLst/>
          </a:prstGeom>
        </p:spPr>
      </p:pic>
      <p:pic>
        <p:nvPicPr>
          <p:cNvPr id="6" name="Content Placeholder 5">
            <a:extLst>
              <a:ext uri="{FF2B5EF4-FFF2-40B4-BE49-F238E27FC236}">
                <a16:creationId xmlns:a16="http://schemas.microsoft.com/office/drawing/2014/main" id="{6A75C982-D6C7-E41F-9FA7-BE1D8D199FCE}"/>
              </a:ext>
            </a:extLst>
          </p:cNvPr>
          <p:cNvPicPr>
            <a:picLocks noGrp="1" noChangeAspect="1"/>
          </p:cNvPicPr>
          <p:nvPr>
            <p:ph sz="half" idx="2"/>
          </p:nvPr>
        </p:nvPicPr>
        <p:blipFill>
          <a:blip r:embed="rId3"/>
          <a:stretch>
            <a:fillRect/>
          </a:stretch>
        </p:blipFill>
        <p:spPr>
          <a:xfrm>
            <a:off x="6717302" y="1537124"/>
            <a:ext cx="4208751" cy="4351338"/>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8431549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466E97-AAAF-3C34-150A-F9656B22D131}"/>
              </a:ext>
            </a:extLst>
          </p:cNvPr>
          <p:cNvSpPr>
            <a:spLocks noGrp="1"/>
          </p:cNvSpPr>
          <p:nvPr>
            <p:ph type="title"/>
          </p:nvPr>
        </p:nvSpPr>
        <p:spPr/>
        <p:txBody>
          <a:bodyPr/>
          <a:lstStyle/>
          <a:p>
            <a:r>
              <a:rPr lang="en-US" dirty="0"/>
              <a:t>101 - Beginner</a:t>
            </a:r>
          </a:p>
        </p:txBody>
      </p:sp>
      <p:sp>
        <p:nvSpPr>
          <p:cNvPr id="4" name="Content Placeholder 3">
            <a:extLst>
              <a:ext uri="{FF2B5EF4-FFF2-40B4-BE49-F238E27FC236}">
                <a16:creationId xmlns:a16="http://schemas.microsoft.com/office/drawing/2014/main" id="{B0032160-5CB5-5566-7F25-6F66D17F76C6}"/>
              </a:ext>
            </a:extLst>
          </p:cNvPr>
          <p:cNvSpPr>
            <a:spLocks noGrp="1"/>
          </p:cNvSpPr>
          <p:nvPr>
            <p:ph idx="1"/>
          </p:nvPr>
        </p:nvSpPr>
        <p:spPr/>
        <p:txBody>
          <a:bodyPr>
            <a:normAutofit fontScale="77500" lnSpcReduction="20000"/>
          </a:bodyPr>
          <a:lstStyle/>
          <a:p>
            <a:pPr marL="514350" indent="-514350">
              <a:buFont typeface="+mj-lt"/>
              <a:buAutoNum type="arabicPeriod"/>
            </a:pPr>
            <a:r>
              <a:rPr lang="en-US" dirty="0"/>
              <a:t>Python Introduction and Environment setup</a:t>
            </a:r>
          </a:p>
          <a:p>
            <a:pPr marL="514350" indent="-514350">
              <a:buFont typeface="+mj-lt"/>
              <a:buAutoNum type="arabicPeriod"/>
            </a:pPr>
            <a:r>
              <a:rPr lang="en-US" dirty="0"/>
              <a:t>Python Language Basics</a:t>
            </a:r>
          </a:p>
          <a:p>
            <a:pPr marL="514350" indent="-514350">
              <a:buFont typeface="+mj-lt"/>
              <a:buAutoNum type="arabicPeriod"/>
            </a:pPr>
            <a:r>
              <a:rPr lang="en-US" dirty="0"/>
              <a:t>Python Language Basics Continued</a:t>
            </a:r>
          </a:p>
          <a:p>
            <a:pPr marL="514350" indent="-514350">
              <a:buFont typeface="+mj-lt"/>
              <a:buAutoNum type="arabicPeriod"/>
            </a:pPr>
            <a:r>
              <a:rPr lang="en-US" dirty="0"/>
              <a:t>Complex Types</a:t>
            </a:r>
          </a:p>
          <a:p>
            <a:pPr marL="514350" indent="-514350">
              <a:buFont typeface="+mj-lt"/>
              <a:buAutoNum type="arabicPeriod"/>
            </a:pPr>
            <a:r>
              <a:rPr lang="en-US" dirty="0"/>
              <a:t>Flow Control</a:t>
            </a:r>
          </a:p>
          <a:p>
            <a:pPr marL="514350" indent="-514350">
              <a:buFont typeface="+mj-lt"/>
              <a:buAutoNum type="arabicPeriod"/>
            </a:pPr>
            <a:r>
              <a:rPr lang="en-US" dirty="0"/>
              <a:t>Modules</a:t>
            </a:r>
          </a:p>
          <a:p>
            <a:pPr marL="514350" indent="-514350">
              <a:buFont typeface="+mj-lt"/>
              <a:buAutoNum type="arabicPeriod"/>
            </a:pPr>
            <a:r>
              <a:rPr lang="en-US" dirty="0"/>
              <a:t>Pandas - read, display, write tabular data</a:t>
            </a:r>
          </a:p>
          <a:p>
            <a:pPr marL="514350" indent="-514350">
              <a:buFont typeface="+mj-lt"/>
              <a:buAutoNum type="arabicPeriod"/>
            </a:pPr>
            <a:r>
              <a:rPr lang="en-US" dirty="0"/>
              <a:t>Pandas - manipulate and analyze tabular data</a:t>
            </a:r>
          </a:p>
          <a:p>
            <a:pPr marL="514350" indent="-514350">
              <a:buFont typeface="+mj-lt"/>
              <a:buAutoNum type="arabicPeriod"/>
            </a:pPr>
            <a:r>
              <a:rPr lang="en-US" dirty="0" err="1"/>
              <a:t>Plotly</a:t>
            </a:r>
            <a:r>
              <a:rPr lang="en-US" dirty="0"/>
              <a:t> - draw charts/graphs of tabular data</a:t>
            </a:r>
          </a:p>
        </p:txBody>
      </p:sp>
      <p:sp>
        <p:nvSpPr>
          <p:cNvPr id="5" name="Text Placeholder 4">
            <a:extLst>
              <a:ext uri="{FF2B5EF4-FFF2-40B4-BE49-F238E27FC236}">
                <a16:creationId xmlns:a16="http://schemas.microsoft.com/office/drawing/2014/main" id="{BB281504-C623-6DBF-EB00-CB92BF9AB40C}"/>
              </a:ext>
            </a:extLst>
          </p:cNvPr>
          <p:cNvSpPr>
            <a:spLocks noGrp="1"/>
          </p:cNvSpPr>
          <p:nvPr>
            <p:ph type="body" sz="half" idx="2"/>
          </p:nvPr>
        </p:nvSpPr>
        <p:spPr/>
        <p:txBody>
          <a:bodyPr/>
          <a:lstStyle/>
          <a:p>
            <a:endParaRPr lang="en-US" dirty="0"/>
          </a:p>
          <a:p>
            <a:r>
              <a:rPr lang="en-US" dirty="0"/>
              <a:t>Learn the basics of Data Science through computer programming. With no previous experience required, students learn how to instruct the computer to perform the tasks and calculations needed to analyze and summarize data. Learn concepts like variables, input/output, and loops/flow control. Read data in from files, perform calculations, and display simple charts.</a:t>
            </a:r>
          </a:p>
        </p:txBody>
      </p:sp>
    </p:spTree>
    <p:extLst>
      <p:ext uri="{BB962C8B-B14F-4D97-AF65-F5344CB8AC3E}">
        <p14:creationId xmlns:p14="http://schemas.microsoft.com/office/powerpoint/2010/main" val="2563695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3AFD45-AD50-9C7D-7E69-07635563BC4E}"/>
              </a:ext>
            </a:extLst>
          </p:cNvPr>
          <p:cNvSpPr>
            <a:spLocks noGrp="1"/>
          </p:cNvSpPr>
          <p:nvPr>
            <p:ph type="title"/>
          </p:nvPr>
        </p:nvSpPr>
        <p:spPr/>
        <p:txBody>
          <a:bodyPr/>
          <a:lstStyle/>
          <a:p>
            <a:r>
              <a:rPr lang="en-US" dirty="0"/>
              <a:t>201 - Intermediate</a:t>
            </a:r>
          </a:p>
        </p:txBody>
      </p:sp>
      <p:sp>
        <p:nvSpPr>
          <p:cNvPr id="3" name="Content Placeholder 2">
            <a:extLst>
              <a:ext uri="{FF2B5EF4-FFF2-40B4-BE49-F238E27FC236}">
                <a16:creationId xmlns:a16="http://schemas.microsoft.com/office/drawing/2014/main" id="{0CEFD854-F4E1-CE85-7016-B3B9EC336B6C}"/>
              </a:ext>
            </a:extLst>
          </p:cNvPr>
          <p:cNvSpPr>
            <a:spLocks noGrp="1"/>
          </p:cNvSpPr>
          <p:nvPr>
            <p:ph idx="1"/>
          </p:nvPr>
        </p:nvSpPr>
        <p:spPr/>
        <p:txBody>
          <a:bodyPr>
            <a:normAutofit fontScale="77500" lnSpcReduction="20000"/>
          </a:bodyPr>
          <a:lstStyle/>
          <a:p>
            <a:pPr marL="514350" indent="-514350">
              <a:buFont typeface="+mj-lt"/>
              <a:buAutoNum type="arabicPeriod"/>
            </a:pPr>
            <a:r>
              <a:rPr lang="en-US" dirty="0"/>
              <a:t>Review of beginner concepts, Environment setup/checkup, Intro to intermediate topics</a:t>
            </a:r>
          </a:p>
          <a:p>
            <a:pPr marL="514350" indent="-514350">
              <a:buFont typeface="+mj-lt"/>
              <a:buAutoNum type="arabicPeriod"/>
            </a:pPr>
            <a:r>
              <a:rPr lang="en-US" dirty="0"/>
              <a:t>Functions &amp; Classes</a:t>
            </a:r>
          </a:p>
          <a:p>
            <a:pPr marL="514350" indent="-514350">
              <a:buFont typeface="+mj-lt"/>
              <a:buAutoNum type="arabicPeriod"/>
            </a:pPr>
            <a:r>
              <a:rPr lang="en-US" dirty="0"/>
              <a:t>Multiple Files: Modules &amp; Packages</a:t>
            </a:r>
          </a:p>
          <a:p>
            <a:pPr marL="514350" indent="-514350">
              <a:buFont typeface="+mj-lt"/>
              <a:buAutoNum type="arabicPeriod"/>
            </a:pPr>
            <a:r>
              <a:rPr lang="en-US" dirty="0"/>
              <a:t>Pandas – advanced processing</a:t>
            </a:r>
          </a:p>
          <a:p>
            <a:pPr marL="514350" indent="-514350">
              <a:buFont typeface="+mj-lt"/>
              <a:buAutoNum type="arabicPeriod"/>
            </a:pPr>
            <a:r>
              <a:rPr lang="en-US" dirty="0" err="1"/>
              <a:t>Plotly</a:t>
            </a:r>
            <a:r>
              <a:rPr lang="en-US" dirty="0"/>
              <a:t> – advanced plots &amp; subplots</a:t>
            </a:r>
          </a:p>
          <a:p>
            <a:pPr marL="514350" indent="-514350">
              <a:buFont typeface="+mj-lt"/>
              <a:buAutoNum type="arabicPeriod"/>
            </a:pPr>
            <a:r>
              <a:rPr lang="en-US" dirty="0"/>
              <a:t>Dash - Intro and simple layouts</a:t>
            </a:r>
          </a:p>
          <a:p>
            <a:pPr marL="514350" indent="-514350">
              <a:buFont typeface="+mj-lt"/>
              <a:buAutoNum type="arabicPeriod"/>
            </a:pPr>
            <a:r>
              <a:rPr lang="en-US" dirty="0"/>
              <a:t>Dash - Callbacks and Interactivity</a:t>
            </a:r>
          </a:p>
          <a:p>
            <a:pPr marL="514350" indent="-514350">
              <a:buFont typeface="+mj-lt"/>
              <a:buAutoNum type="arabicPeriod"/>
            </a:pPr>
            <a:r>
              <a:rPr lang="en-US" dirty="0"/>
              <a:t>Converting notebooks to standalone programs</a:t>
            </a:r>
          </a:p>
          <a:p>
            <a:pPr marL="514350" indent="-514350">
              <a:buFont typeface="+mj-lt"/>
              <a:buAutoNum type="arabicPeriod"/>
            </a:pPr>
            <a:r>
              <a:rPr lang="en-US" dirty="0"/>
              <a:t>Running on schedule or as a continuous service</a:t>
            </a:r>
          </a:p>
          <a:p>
            <a:pPr marL="514350" indent="-514350">
              <a:buFont typeface="+mj-lt"/>
              <a:buAutoNum type="arabicPeriod"/>
            </a:pPr>
            <a:endParaRPr lang="en-US" dirty="0"/>
          </a:p>
        </p:txBody>
      </p:sp>
      <p:sp>
        <p:nvSpPr>
          <p:cNvPr id="4" name="Text Placeholder 3">
            <a:extLst>
              <a:ext uri="{FF2B5EF4-FFF2-40B4-BE49-F238E27FC236}">
                <a16:creationId xmlns:a16="http://schemas.microsoft.com/office/drawing/2014/main" id="{2F0EB5FC-404D-FF37-0998-63AD5D546DF7}"/>
              </a:ext>
            </a:extLst>
          </p:cNvPr>
          <p:cNvSpPr>
            <a:spLocks noGrp="1"/>
          </p:cNvSpPr>
          <p:nvPr>
            <p:ph type="body" sz="half" idx="2"/>
          </p:nvPr>
        </p:nvSpPr>
        <p:spPr/>
        <p:txBody>
          <a:bodyPr/>
          <a:lstStyle/>
          <a:p>
            <a:endParaRPr lang="en-US" dirty="0"/>
          </a:p>
          <a:p>
            <a:r>
              <a:rPr lang="en-US" dirty="0"/>
              <a:t>Expand upon the beginner course to learn higher level programming concepts like functions, classes, and multi-file programs. Perform advanced processing and analysis over </a:t>
            </a:r>
            <a:r>
              <a:rPr lang="en-US" dirty="0" err="1"/>
              <a:t>DataFrames</a:t>
            </a:r>
            <a:r>
              <a:rPr lang="en-US" dirty="0"/>
              <a:t>, and design more complex visualizations. Layout multiple visualizations into dashboards and turn interactive notebooks into standalone programs that can run continuously or on schedule.</a:t>
            </a:r>
          </a:p>
        </p:txBody>
      </p:sp>
    </p:spTree>
    <p:extLst>
      <p:ext uri="{BB962C8B-B14F-4D97-AF65-F5344CB8AC3E}">
        <p14:creationId xmlns:p14="http://schemas.microsoft.com/office/powerpoint/2010/main" val="51457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950A67-F406-434D-81F4-0FA05EFB0DEE}"/>
              </a:ext>
            </a:extLst>
          </p:cNvPr>
          <p:cNvSpPr>
            <a:spLocks noGrp="1"/>
          </p:cNvSpPr>
          <p:nvPr>
            <p:ph type="title"/>
          </p:nvPr>
        </p:nvSpPr>
        <p:spPr/>
        <p:txBody>
          <a:bodyPr/>
          <a:lstStyle/>
          <a:p>
            <a:r>
              <a:rPr lang="en-US" dirty="0"/>
              <a:t>301 - Advanced</a:t>
            </a:r>
          </a:p>
        </p:txBody>
      </p:sp>
      <p:sp>
        <p:nvSpPr>
          <p:cNvPr id="3" name="Content Placeholder 2">
            <a:extLst>
              <a:ext uri="{FF2B5EF4-FFF2-40B4-BE49-F238E27FC236}">
                <a16:creationId xmlns:a16="http://schemas.microsoft.com/office/drawing/2014/main" id="{1A02FCC5-6FA2-BC33-5256-71734AA97967}"/>
              </a:ext>
            </a:extLst>
          </p:cNvPr>
          <p:cNvSpPr>
            <a:spLocks noGrp="1"/>
          </p:cNvSpPr>
          <p:nvPr>
            <p:ph idx="1"/>
          </p:nvPr>
        </p:nvSpPr>
        <p:spPr/>
        <p:txBody>
          <a:bodyPr>
            <a:normAutofit fontScale="70000" lnSpcReduction="20000"/>
          </a:bodyPr>
          <a:lstStyle/>
          <a:p>
            <a:pPr marL="514350" indent="-514350">
              <a:buFont typeface="+mj-lt"/>
              <a:buAutoNum type="arabicPeriod"/>
            </a:pPr>
            <a:r>
              <a:rPr lang="en-US" dirty="0"/>
              <a:t>Welcome and Intro to Machine Learning - Overview of all categories, and deep dive into Supervised Regression</a:t>
            </a:r>
          </a:p>
          <a:p>
            <a:pPr marL="514350" indent="-514350">
              <a:buFont typeface="+mj-lt"/>
              <a:buAutoNum type="arabicPeriod"/>
            </a:pPr>
            <a:r>
              <a:rPr lang="en-US" dirty="0"/>
              <a:t>Build machine. In-depth description of machine &amp; its components.</a:t>
            </a:r>
          </a:p>
          <a:p>
            <a:pPr marL="514350" indent="-514350">
              <a:buFont typeface="+mj-lt"/>
              <a:buAutoNum type="arabicPeriod"/>
            </a:pPr>
            <a:r>
              <a:rPr lang="en-US" dirty="0"/>
              <a:t>Introduce Arduino &amp; </a:t>
            </a:r>
            <a:r>
              <a:rPr lang="en-US" dirty="0" err="1"/>
              <a:t>CircuitPython</a:t>
            </a:r>
            <a:r>
              <a:rPr lang="en-US" dirty="0"/>
              <a:t>, ensure needed software is installed.</a:t>
            </a:r>
          </a:p>
          <a:p>
            <a:pPr marL="514350" indent="-514350">
              <a:buFont typeface="+mj-lt"/>
              <a:buAutoNum type="arabicPeriod"/>
            </a:pPr>
            <a:r>
              <a:rPr lang="en-US" dirty="0"/>
              <a:t>Program the control unit</a:t>
            </a:r>
          </a:p>
          <a:p>
            <a:pPr marL="514350" indent="-514350">
              <a:buFont typeface="+mj-lt"/>
              <a:buAutoNum type="arabicPeriod"/>
            </a:pPr>
            <a:r>
              <a:rPr lang="en-US" dirty="0"/>
              <a:t>Program the data recorder</a:t>
            </a:r>
          </a:p>
          <a:p>
            <a:pPr marL="514350" indent="-514350">
              <a:buFont typeface="+mj-lt"/>
              <a:buAutoNum type="arabicPeriod"/>
            </a:pPr>
            <a:r>
              <a:rPr lang="en-US" dirty="0"/>
              <a:t>Gather and examine test data. Make improvements to programs.</a:t>
            </a:r>
          </a:p>
          <a:p>
            <a:pPr marL="514350" indent="-514350">
              <a:buFont typeface="+mj-lt"/>
              <a:buAutoNum type="arabicPeriod"/>
            </a:pPr>
            <a:r>
              <a:rPr lang="en-US" dirty="0"/>
              <a:t>Gather “final” data. Clean up and prepare data for ML. Set up and train the candidate ML algorithms. Select one to use.</a:t>
            </a:r>
          </a:p>
          <a:p>
            <a:pPr marL="514350" indent="-514350">
              <a:buFont typeface="+mj-lt"/>
              <a:buAutoNum type="arabicPeriod"/>
            </a:pPr>
            <a:r>
              <a:rPr lang="en-US" dirty="0"/>
              <a:t>Run the selected algorithm over remaining data and compare results</a:t>
            </a:r>
          </a:p>
        </p:txBody>
      </p:sp>
      <p:sp>
        <p:nvSpPr>
          <p:cNvPr id="4" name="Text Placeholder 3">
            <a:extLst>
              <a:ext uri="{FF2B5EF4-FFF2-40B4-BE49-F238E27FC236}">
                <a16:creationId xmlns:a16="http://schemas.microsoft.com/office/drawing/2014/main" id="{B7CB5FF9-ADD4-6EB4-0083-DE3B07B2C818}"/>
              </a:ext>
            </a:extLst>
          </p:cNvPr>
          <p:cNvSpPr>
            <a:spLocks noGrp="1"/>
          </p:cNvSpPr>
          <p:nvPr>
            <p:ph type="body" sz="half" idx="2"/>
          </p:nvPr>
        </p:nvSpPr>
        <p:spPr/>
        <p:txBody>
          <a:bodyPr>
            <a:normAutofit lnSpcReduction="10000"/>
          </a:bodyPr>
          <a:lstStyle/>
          <a:p>
            <a:endParaRPr lang="en-US" dirty="0"/>
          </a:p>
          <a:p>
            <a:r>
              <a:rPr lang="en-US" dirty="0"/>
              <a:t>Explore Machine Learning through this hands-on workshop. Learn about the many categories of Machine Learning and experience the complete end-to-end application of one of those categories - Supervised Regression. Assemble a small machine with electric motor, belt drive, sensors, and control unit. Adjust the belt tension to simulate performance tuning. Program the control unit to read the sensors and report the data. Write another program to receive and record the data. Finally, use this data to train and test machine learning algorithms to predict the output speed based on the belt tension.</a:t>
            </a:r>
          </a:p>
          <a:p>
            <a:endParaRPr lang="en-US" dirty="0"/>
          </a:p>
        </p:txBody>
      </p:sp>
    </p:spTree>
    <p:extLst>
      <p:ext uri="{BB962C8B-B14F-4D97-AF65-F5344CB8AC3E}">
        <p14:creationId xmlns:p14="http://schemas.microsoft.com/office/powerpoint/2010/main" val="355389790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AA79FE-CF34-0143-8C66-965AD92DE46C}"/>
              </a:ext>
            </a:extLst>
          </p:cNvPr>
          <p:cNvSpPr>
            <a:spLocks noGrp="1"/>
          </p:cNvSpPr>
          <p:nvPr>
            <p:ph type="ctrTitle"/>
          </p:nvPr>
        </p:nvSpPr>
        <p:spPr/>
        <p:txBody>
          <a:bodyPr/>
          <a:lstStyle/>
          <a:p>
            <a:r>
              <a:rPr lang="en-US" dirty="0"/>
              <a:t>Beginner Data Science Programming</a:t>
            </a:r>
          </a:p>
        </p:txBody>
      </p:sp>
      <p:sp>
        <p:nvSpPr>
          <p:cNvPr id="3" name="Subtitle 2">
            <a:extLst>
              <a:ext uri="{FF2B5EF4-FFF2-40B4-BE49-F238E27FC236}">
                <a16:creationId xmlns:a16="http://schemas.microsoft.com/office/drawing/2014/main" id="{EB58DF2B-8D3A-4043-8F10-4ECFC5E5220F}"/>
              </a:ext>
            </a:extLst>
          </p:cNvPr>
          <p:cNvSpPr>
            <a:spLocks noGrp="1"/>
          </p:cNvSpPr>
          <p:nvPr>
            <p:ph type="subTitle" idx="1"/>
          </p:nvPr>
        </p:nvSpPr>
        <p:spPr/>
        <p:txBody>
          <a:bodyPr/>
          <a:lstStyle/>
          <a:p>
            <a:r>
              <a:rPr lang="en-US" dirty="0"/>
              <a:t>1. Python Introduction and Environment Setup</a:t>
            </a:r>
          </a:p>
        </p:txBody>
      </p:sp>
    </p:spTree>
    <p:extLst>
      <p:ext uri="{BB962C8B-B14F-4D97-AF65-F5344CB8AC3E}">
        <p14:creationId xmlns:p14="http://schemas.microsoft.com/office/powerpoint/2010/main" val="345959042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F6A297-BC58-3041-B087-EADE994B5E4B}"/>
              </a:ext>
            </a:extLst>
          </p:cNvPr>
          <p:cNvSpPr>
            <a:spLocks noGrp="1"/>
          </p:cNvSpPr>
          <p:nvPr>
            <p:ph type="title"/>
          </p:nvPr>
        </p:nvSpPr>
        <p:spPr/>
        <p:txBody>
          <a:bodyPr/>
          <a:lstStyle/>
          <a:p>
            <a:r>
              <a:rPr lang="en-US" dirty="0"/>
              <a:t>What is programming?</a:t>
            </a:r>
          </a:p>
        </p:txBody>
      </p:sp>
      <p:sp>
        <p:nvSpPr>
          <p:cNvPr id="3" name="Content Placeholder 2">
            <a:extLst>
              <a:ext uri="{FF2B5EF4-FFF2-40B4-BE49-F238E27FC236}">
                <a16:creationId xmlns:a16="http://schemas.microsoft.com/office/drawing/2014/main" id="{F8664442-CB92-1C40-B430-7721CE938773}"/>
              </a:ext>
            </a:extLst>
          </p:cNvPr>
          <p:cNvSpPr>
            <a:spLocks noGrp="1"/>
          </p:cNvSpPr>
          <p:nvPr>
            <p:ph idx="1"/>
          </p:nvPr>
        </p:nvSpPr>
        <p:spPr/>
        <p:txBody>
          <a:bodyPr/>
          <a:lstStyle/>
          <a:p>
            <a:r>
              <a:rPr lang="en-US" dirty="0"/>
              <a:t>Creating instructions for a computer to make it perform tasks</a:t>
            </a:r>
          </a:p>
          <a:p>
            <a:r>
              <a:rPr lang="en-US" dirty="0"/>
              <a:t>Program – a stored set of instructions that can be executed</a:t>
            </a:r>
          </a:p>
          <a:p>
            <a:r>
              <a:rPr lang="en-US" dirty="0"/>
              <a:t>Language – The words and symbols used to make the instructions</a:t>
            </a:r>
          </a:p>
          <a:p>
            <a:pPr lvl="1"/>
            <a:r>
              <a:rPr lang="en-US" dirty="0"/>
              <a:t>Ex: Java, C++, C#, PHP, Python</a:t>
            </a:r>
          </a:p>
        </p:txBody>
      </p:sp>
    </p:spTree>
    <p:extLst>
      <p:ext uri="{BB962C8B-B14F-4D97-AF65-F5344CB8AC3E}">
        <p14:creationId xmlns:p14="http://schemas.microsoft.com/office/powerpoint/2010/main" val="260369080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6097F1-E51A-3B45-9C8D-02D4188FD858}"/>
              </a:ext>
            </a:extLst>
          </p:cNvPr>
          <p:cNvSpPr>
            <a:spLocks noGrp="1"/>
          </p:cNvSpPr>
          <p:nvPr>
            <p:ph type="title"/>
          </p:nvPr>
        </p:nvSpPr>
        <p:spPr/>
        <p:txBody>
          <a:bodyPr/>
          <a:lstStyle/>
          <a:p>
            <a:r>
              <a:rPr lang="en-US" dirty="0"/>
              <a:t>Python</a:t>
            </a:r>
          </a:p>
        </p:txBody>
      </p:sp>
      <p:sp>
        <p:nvSpPr>
          <p:cNvPr id="3" name="Content Placeholder 2">
            <a:extLst>
              <a:ext uri="{FF2B5EF4-FFF2-40B4-BE49-F238E27FC236}">
                <a16:creationId xmlns:a16="http://schemas.microsoft.com/office/drawing/2014/main" id="{874D663A-6CD3-1946-880C-3E4C22DF576A}"/>
              </a:ext>
            </a:extLst>
          </p:cNvPr>
          <p:cNvSpPr>
            <a:spLocks noGrp="1"/>
          </p:cNvSpPr>
          <p:nvPr>
            <p:ph idx="1"/>
          </p:nvPr>
        </p:nvSpPr>
        <p:spPr/>
        <p:txBody>
          <a:bodyPr/>
          <a:lstStyle/>
          <a:p>
            <a:r>
              <a:rPr lang="en-US" dirty="0"/>
              <a:t>Easy to learn - Programs are similar to regular English language</a:t>
            </a:r>
          </a:p>
          <a:p>
            <a:r>
              <a:rPr lang="en-US" dirty="0"/>
              <a:t>Powerful – Can perform the most complex tasks over very large data sets with good performance.</a:t>
            </a:r>
          </a:p>
          <a:p>
            <a:r>
              <a:rPr lang="en-US" dirty="0"/>
              <a:t>Runs almost anywhere – Mac, Windows, Linux, Embedded devices</a:t>
            </a:r>
          </a:p>
          <a:p>
            <a:r>
              <a:rPr lang="en-US" dirty="0"/>
              <a:t>Huge ecosystem of libraries – code written by others that does common tasks, usable by your programs.</a:t>
            </a:r>
          </a:p>
        </p:txBody>
      </p:sp>
    </p:spTree>
    <p:extLst>
      <p:ext uri="{BB962C8B-B14F-4D97-AF65-F5344CB8AC3E}">
        <p14:creationId xmlns:p14="http://schemas.microsoft.com/office/powerpoint/2010/main" val="369996170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62CC81-982C-D943-A561-4DB504B36589}"/>
              </a:ext>
            </a:extLst>
          </p:cNvPr>
          <p:cNvSpPr>
            <a:spLocks noGrp="1"/>
          </p:cNvSpPr>
          <p:nvPr>
            <p:ph type="title"/>
          </p:nvPr>
        </p:nvSpPr>
        <p:spPr/>
        <p:txBody>
          <a:bodyPr/>
          <a:lstStyle/>
          <a:p>
            <a:r>
              <a:rPr lang="en-US" dirty="0"/>
              <a:t>Example</a:t>
            </a:r>
          </a:p>
        </p:txBody>
      </p:sp>
      <p:pic>
        <p:nvPicPr>
          <p:cNvPr id="4" name="Content Placeholder 3">
            <a:extLst>
              <a:ext uri="{FF2B5EF4-FFF2-40B4-BE49-F238E27FC236}">
                <a16:creationId xmlns:a16="http://schemas.microsoft.com/office/drawing/2014/main" id="{8C997555-F9B6-714C-82BB-1C8F49EC9C25}"/>
              </a:ext>
            </a:extLst>
          </p:cNvPr>
          <p:cNvPicPr>
            <a:picLocks noGrp="1" noChangeAspect="1"/>
          </p:cNvPicPr>
          <p:nvPr>
            <p:ph idx="1"/>
          </p:nvPr>
        </p:nvPicPr>
        <p:blipFill>
          <a:blip r:embed="rId2"/>
          <a:stretch>
            <a:fillRect/>
          </a:stretch>
        </p:blipFill>
        <p:spPr>
          <a:xfrm>
            <a:off x="4191000" y="2624931"/>
            <a:ext cx="3810000" cy="2260600"/>
          </a:xfrm>
          <a:prstGeom prst="rect">
            <a:avLst/>
          </a:prstGeom>
        </p:spPr>
      </p:pic>
    </p:spTree>
    <p:extLst>
      <p:ext uri="{BB962C8B-B14F-4D97-AF65-F5344CB8AC3E}">
        <p14:creationId xmlns:p14="http://schemas.microsoft.com/office/powerpoint/2010/main" val="926400410"/>
      </p:ext>
    </p:extLst>
  </p:cSld>
  <p:clrMapOvr>
    <a:masterClrMapping/>
  </p:clrMapOvr>
</p:sld>
</file>

<file path=ppt/theme/theme1.xml><?xml version="1.0" encoding="utf-8"?>
<a:theme xmlns:a="http://schemas.openxmlformats.org/drawingml/2006/main" name="mbl">
  <a:themeElements>
    <a:clrScheme name="myblendedlearning">
      <a:dk1>
        <a:srgbClr val="000000"/>
      </a:dk1>
      <a:lt1>
        <a:srgbClr val="FFFFFF"/>
      </a:lt1>
      <a:dk2>
        <a:srgbClr val="021689"/>
      </a:dk2>
      <a:lt2>
        <a:srgbClr val="DFE3E5"/>
      </a:lt2>
      <a:accent1>
        <a:srgbClr val="1CADE4"/>
      </a:accent1>
      <a:accent2>
        <a:srgbClr val="2683C6"/>
      </a:accent2>
      <a:accent3>
        <a:srgbClr val="27CED7"/>
      </a:accent3>
      <a:accent4>
        <a:srgbClr val="42BA97"/>
      </a:accent4>
      <a:accent5>
        <a:srgbClr val="3E8853"/>
      </a:accent5>
      <a:accent6>
        <a:srgbClr val="62A39F"/>
      </a:accent6>
      <a:hlink>
        <a:srgbClr val="6EAC1C"/>
      </a:hlink>
      <a:folHlink>
        <a:srgbClr val="94A7B7"/>
      </a:folHlink>
    </a:clrScheme>
    <a:fontScheme name="Festival">
      <a:majorFont>
        <a:latin typeface="Tw Cen MT"/>
        <a:ea typeface=""/>
        <a:cs typeface=""/>
      </a:majorFont>
      <a:minorFont>
        <a:latin typeface="Avenir Next LT Pr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mbl" id="{3D80533A-24CA-2846-8A39-E36C07FBE321}" vid="{CA4A00CD-2934-D54C-B13B-DCA0DDE3A1E3}"/>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mbl</Template>
  <TotalTime>18173</TotalTime>
  <Words>1207</Words>
  <Application>Microsoft Macintosh PowerPoint</Application>
  <PresentationFormat>Widescreen</PresentationFormat>
  <Paragraphs>183</Paragraphs>
  <Slides>25</Slides>
  <Notes>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25</vt:i4>
      </vt:variant>
    </vt:vector>
  </HeadingPairs>
  <TitlesOfParts>
    <vt:vector size="31" baseType="lpstr">
      <vt:lpstr>Andale Mono</vt:lpstr>
      <vt:lpstr>Arial</vt:lpstr>
      <vt:lpstr>Avenir Next LT Pro</vt:lpstr>
      <vt:lpstr>Calibri</vt:lpstr>
      <vt:lpstr>Tw Cen MT</vt:lpstr>
      <vt:lpstr>mbl</vt:lpstr>
      <vt:lpstr>Data Science Programming</vt:lpstr>
      <vt:lpstr>Data Science Programming Class Overview</vt:lpstr>
      <vt:lpstr>101 - Beginner</vt:lpstr>
      <vt:lpstr>201 - Intermediate</vt:lpstr>
      <vt:lpstr>301 - Advanced</vt:lpstr>
      <vt:lpstr>Beginner Data Science Programming</vt:lpstr>
      <vt:lpstr>What is programming?</vt:lpstr>
      <vt:lpstr>Python</vt:lpstr>
      <vt:lpstr>Example</vt:lpstr>
      <vt:lpstr>Example</vt:lpstr>
      <vt:lpstr>Example</vt:lpstr>
      <vt:lpstr>How to Run Python Programs</vt:lpstr>
      <vt:lpstr>Interactive</vt:lpstr>
      <vt:lpstr>Non-Interactive</vt:lpstr>
      <vt:lpstr>Comparison</vt:lpstr>
      <vt:lpstr>Hybrid – Jupyter Notebook</vt:lpstr>
      <vt:lpstr>Anaconda</vt:lpstr>
      <vt:lpstr>Anaconda Navigator</vt:lpstr>
      <vt:lpstr>Create Environment</vt:lpstr>
      <vt:lpstr>Install Libraries</vt:lpstr>
      <vt:lpstr>Install Tools</vt:lpstr>
      <vt:lpstr>Run Jupyter Notebook</vt:lpstr>
      <vt:lpstr>Run Jupyter Notebook</vt:lpstr>
      <vt:lpstr>Class Website</vt:lpstr>
      <vt:lpstr>Homework: run example code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Beginner Data Science</dc:title>
  <dc:creator>Josh Baran</dc:creator>
  <cp:lastModifiedBy>Josh Baran</cp:lastModifiedBy>
  <cp:revision>26</cp:revision>
  <dcterms:created xsi:type="dcterms:W3CDTF">2022-02-07T16:22:34Z</dcterms:created>
  <dcterms:modified xsi:type="dcterms:W3CDTF">2023-09-28T13:13:47Z</dcterms:modified>
</cp:coreProperties>
</file>